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65"/>
  </p:notesMasterIdLst>
  <p:sldIdLst>
    <p:sldId id="256" r:id="rId5"/>
    <p:sldId id="257" r:id="rId6"/>
    <p:sldId id="324" r:id="rId7"/>
    <p:sldId id="258" r:id="rId8"/>
    <p:sldId id="325" r:id="rId9"/>
    <p:sldId id="267" r:id="rId10"/>
    <p:sldId id="314" r:id="rId11"/>
    <p:sldId id="268" r:id="rId12"/>
    <p:sldId id="260" r:id="rId13"/>
    <p:sldId id="270" r:id="rId14"/>
    <p:sldId id="261" r:id="rId15"/>
    <p:sldId id="271" r:id="rId16"/>
    <p:sldId id="326" r:id="rId17"/>
    <p:sldId id="272" r:id="rId18"/>
    <p:sldId id="323" r:id="rId19"/>
    <p:sldId id="273" r:id="rId20"/>
    <p:sldId id="322" r:id="rId21"/>
    <p:sldId id="274" r:id="rId22"/>
    <p:sldId id="275" r:id="rId23"/>
    <p:sldId id="306" r:id="rId24"/>
    <p:sldId id="276" r:id="rId25"/>
    <p:sldId id="277" r:id="rId26"/>
    <p:sldId id="278" r:id="rId27"/>
    <p:sldId id="313" r:id="rId28"/>
    <p:sldId id="279" r:id="rId29"/>
    <p:sldId id="280" r:id="rId30"/>
    <p:sldId id="281" r:id="rId31"/>
    <p:sldId id="315" r:id="rId32"/>
    <p:sldId id="282" r:id="rId33"/>
    <p:sldId id="283" r:id="rId34"/>
    <p:sldId id="284" r:id="rId35"/>
    <p:sldId id="285" r:id="rId36"/>
    <p:sldId id="307" r:id="rId37"/>
    <p:sldId id="286" r:id="rId38"/>
    <p:sldId id="319" r:id="rId39"/>
    <p:sldId id="287" r:id="rId40"/>
    <p:sldId id="288" r:id="rId41"/>
    <p:sldId id="289" r:id="rId42"/>
    <p:sldId id="290" r:id="rId43"/>
    <p:sldId id="291" r:id="rId44"/>
    <p:sldId id="321" r:id="rId45"/>
    <p:sldId id="318" r:id="rId46"/>
    <p:sldId id="294" r:id="rId47"/>
    <p:sldId id="295" r:id="rId48"/>
    <p:sldId id="308" r:id="rId49"/>
    <p:sldId id="296" r:id="rId50"/>
    <p:sldId id="297" r:id="rId51"/>
    <p:sldId id="298" r:id="rId52"/>
    <p:sldId id="299" r:id="rId53"/>
    <p:sldId id="300" r:id="rId54"/>
    <p:sldId id="301" r:id="rId55"/>
    <p:sldId id="317" r:id="rId56"/>
    <p:sldId id="302" r:id="rId57"/>
    <p:sldId id="316" r:id="rId58"/>
    <p:sldId id="304" r:id="rId59"/>
    <p:sldId id="305" r:id="rId60"/>
    <p:sldId id="309" r:id="rId61"/>
    <p:sldId id="310" r:id="rId62"/>
    <p:sldId id="312" r:id="rId63"/>
    <p:sldId id="311" r:id="rId64"/>
  </p:sldIdLst>
  <p:sldSz cx="18288000" cy="10287000"/>
  <p:notesSz cx="6858000" cy="9144000"/>
  <p:embeddedFontLst>
    <p:embeddedFont>
      <p:font typeface="Montserrat Heavy" panose="020B0604020202020204" charset="0"/>
      <p:regular r:id="rId66"/>
    </p:embeddedFont>
    <p:embeddedFont>
      <p:font typeface="Montserrat Ultra-Bold" panose="020B0604020202020204" charset="0"/>
      <p:regular r:id="rId67"/>
    </p:embeddedFont>
    <p:embeddedFont>
      <p:font typeface="Proxima Nova" panose="020B0604020202020204" charset="0"/>
      <p:regular r:id="rId68"/>
    </p:embeddedFont>
    <p:embeddedFont>
      <p:font typeface="Proxima Nova Bold" panose="020B060402020202020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533B"/>
    <a:srgbClr val="E6CEB3"/>
    <a:srgbClr val="A68A79"/>
    <a:srgbClr val="B49B8D"/>
    <a:srgbClr val="FFFFFF"/>
    <a:srgbClr val="3B6A7E"/>
    <a:srgbClr val="EEE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78CB1-19C3-8AB4-204E-C4FEE3305999}" vWet="2" dt="2024-08-07T18:01:08.967"/>
    <p1510:client id="{25D8E9BC-B5C5-2806-D8B1-3BAD7165B6C3}" vWet="2" dt="2024-08-07T17:43:53.080"/>
    <p1510:client id="{683D4411-A3EA-7E8A-D236-FC88D25F8976}" v="47" dt="2024-08-07T17:52:27.827"/>
    <p1510:client id="{6A5F32E6-FA11-1AE9-B4CE-11621ADAA1A4}" v="40" vWet="49" dt="2024-08-07T18:22:07.567"/>
    <p1510:client id="{7409C76B-71B1-4D40-96A4-DC3107751BE6}" v="5692" dt="2024-08-07T19:09:34.799"/>
    <p1510:client id="{A75362C4-2D18-4A65-9090-E560559884A8}" v="1084" dt="2024-08-07T20:11:25.253"/>
    <p1510:client id="{C0031C68-0507-4F4C-9BAC-BC4A9627A164}" v="2819" dt="2024-08-07T19:06:51.841"/>
    <p1510:client id="{F6A95C68-472D-4302-A552-075F705CDA63}" v="600" dt="2024-08-06T19:05:17.546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586" y="-6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1.fntdata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4D317-0D4F-4011-8F35-40BC8DD7BA2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E51AD-0E31-4C73-BAC3-001D99FA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E51AD-0E31-4C73-BAC3-001D99FA5B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0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089/tmj.2016.0114" TargetMode="Externa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doi.org/10.1089/tmj.2016.011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hyperlink" Target="https://www.youper.ai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plika.ai/" TargetMode="External"/><Relationship Id="rId5" Type="http://schemas.openxmlformats.org/officeDocument/2006/relationships/hyperlink" Target="https://wysa.io/" TargetMode="External"/><Relationship Id="rId4" Type="http://schemas.openxmlformats.org/officeDocument/2006/relationships/hyperlink" Target="https://woebothealth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5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39803" y="1943100"/>
            <a:ext cx="8471164" cy="7839677"/>
          </a:xfrm>
          <a:custGeom>
            <a:avLst/>
            <a:gdLst/>
            <a:ahLst/>
            <a:cxnLst/>
            <a:rect l="l" t="t" r="r" b="b"/>
            <a:pathLst>
              <a:path w="8471164" h="7839677">
                <a:moveTo>
                  <a:pt x="0" y="0"/>
                </a:moveTo>
                <a:lnTo>
                  <a:pt x="8471164" y="0"/>
                </a:lnTo>
                <a:lnTo>
                  <a:pt x="8471164" y="7839677"/>
                </a:lnTo>
                <a:lnTo>
                  <a:pt x="0" y="783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3847" y="1128870"/>
            <a:ext cx="867237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105">
                <a:solidFill>
                  <a:srgbClr val="3B6A7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Mind Sculptor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3847" y="5143039"/>
            <a:ext cx="10432753" cy="649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 spc="42">
                <a:solidFill>
                  <a:schemeClr val="bg2">
                    <a:lumMod val="10000"/>
                  </a:schemeClr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24-25J-046</a:t>
            </a:r>
            <a:endParaRPr lang="en-US" sz="4200" spc="42">
              <a:solidFill>
                <a:schemeClr val="bg2">
                  <a:lumMod val="10000"/>
                </a:schemeClr>
              </a:solidFill>
              <a:latin typeface="Proxima Nova Bold"/>
              <a:ea typeface="Proxima Nova Bold"/>
              <a:cs typeface="Proxima Nova Bold"/>
            </a:endParaRPr>
          </a:p>
        </p:txBody>
      </p: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211BD8-3A53-E84F-8D9A-591D9356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B7CDD84-92D9-0E16-8F58-8051F8A8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69D97291-B594-F57D-08D5-706A267A6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FD7AE6B-70B4-03FD-AA5A-74C2F4A1772F}"/>
              </a:ext>
            </a:extLst>
          </p:cNvPr>
          <p:cNvSpPr txBox="1"/>
          <p:nvPr/>
        </p:nvSpPr>
        <p:spPr>
          <a:xfrm>
            <a:off x="463847" y="2550629"/>
            <a:ext cx="9899354" cy="2059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 spc="42" dirty="0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 Obsessive-Compulsive Disorder(OCD) Exposure and Response Prevention(ERP) Therapy Tool </a:t>
            </a:r>
            <a:endParaRPr lang="en-US" sz="4200" spc="42" dirty="0">
              <a:solidFill>
                <a:srgbClr val="7D533B"/>
              </a:solidFill>
              <a:latin typeface="Proxima Nova Bold"/>
              <a:ea typeface="Proxima Nova Bold"/>
              <a:cs typeface="Proxima Nova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9286" y="2650109"/>
            <a:ext cx="6334167" cy="6835486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49670"/>
            <a:ext cx="10993582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33663" y="7872957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" y="218112"/>
            <a:ext cx="1099358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E165C-A8BF-76BE-8AE8-C56412EA82A1}"/>
              </a:ext>
            </a:extLst>
          </p:cNvPr>
          <p:cNvSpPr txBox="1"/>
          <p:nvPr/>
        </p:nvSpPr>
        <p:spPr>
          <a:xfrm>
            <a:off x="687944" y="1192748"/>
            <a:ext cx="9953398" cy="800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  <a:p>
            <a:endParaRPr lang="en-US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can the presence of OCD be accurately identified in patients using modern technological methods?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What are the most effective techniques to determine the severity of OCD symptoms?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can different sub-types of OCD be classified and differentiated in patients?</a:t>
            </a:r>
          </a:p>
          <a:p>
            <a:endParaRPr lang="en-US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Questions</a:t>
            </a:r>
          </a:p>
          <a:p>
            <a:endParaRPr lang="en-US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Can voice recordings and speech analysis provide additional insights into OCD symptoms?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What algorithms and techniques are most suitable for these assessments?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E75D4A0B-52E9-DFE0-B314-D44A7CD5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247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2748" y="2300871"/>
            <a:ext cx="836561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Develop a comprehensive assessment method for identifying the presence, severity, and sub-types of OCD in patients.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9144000" y="1207808"/>
            <a:ext cx="9144000" cy="723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2197064" y="1894539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378551" y="1949855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496189" y="2258729"/>
            <a:ext cx="8429063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Questionnaire-Based Assessment:</a:t>
            </a:r>
          </a:p>
          <a:p>
            <a:pPr algn="l">
              <a:lnSpc>
                <a:spcPts val="3600"/>
              </a:lnSpc>
            </a:pPr>
            <a:r>
              <a:rPr lang="en-US" sz="3200" dirty="0"/>
              <a:t>Implement a dynamic questionnaire to provide a preliminary diagnosis based on user responses.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Detection from Voice Recordings:</a:t>
            </a:r>
          </a:p>
          <a:p>
            <a:pPr algn="l">
              <a:lnSpc>
                <a:spcPts val="3600"/>
              </a:lnSpc>
            </a:pPr>
            <a:r>
              <a:rPr lang="en-US" sz="3200" dirty="0"/>
              <a:t>Use ASR APIs and algorithms like TF-IDF and SVM to detect keywords from voice recordings for diagnosis.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Voice Pitch Fluctuation Analysis:</a:t>
            </a:r>
          </a:p>
          <a:p>
            <a:pPr algn="l">
              <a:lnSpc>
                <a:spcPts val="3600"/>
              </a:lnSpc>
            </a:pPr>
            <a:r>
              <a:rPr lang="en-US" sz="3200" dirty="0"/>
              <a:t>Analyze voice pitch fluctuations to assess emotional state and severity of OCD.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Diagnosis:</a:t>
            </a:r>
          </a:p>
          <a:p>
            <a:pPr algn="l">
              <a:lnSpc>
                <a:spcPts val="3600"/>
              </a:lnSpc>
            </a:pPr>
            <a:r>
              <a:rPr lang="en-US" sz="3200" dirty="0"/>
              <a:t>Combine results from all sub-components to produce a comprehensive OCD diagnosis.</a:t>
            </a: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0" name="Picture 6" descr="What is OCD? | Causes &amp; Signs | Exceptional Individuals">
            <a:extLst>
              <a:ext uri="{FF2B5EF4-FFF2-40B4-BE49-F238E27FC236}">
                <a16:creationId xmlns:a16="http://schemas.microsoft.com/office/drawing/2014/main" id="{3DA55C74-D99B-63BE-6779-CCA90327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45" y="3943992"/>
            <a:ext cx="5694218" cy="57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3CC62-4B6A-B4E3-CC1E-6D4F4B4B6696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516CF3AB-31F9-DFA6-1731-FEEB6914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 descr="A diagram of a diagram of a work flow&#10;&#10;Description automatically generated with medium confidence">
            <a:extLst>
              <a:ext uri="{FF2B5EF4-FFF2-40B4-BE49-F238E27FC236}">
                <a16:creationId xmlns:a16="http://schemas.microsoft.com/office/drawing/2014/main" id="{10D0E92F-86FC-5F14-BC8A-E65189CFAB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45" y="981900"/>
            <a:ext cx="13966723" cy="8794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3C3521F-CE9D-C339-A41E-408F01C8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807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790086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Novelty Features 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19063" y="1277775"/>
            <a:ext cx="8224937" cy="6878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q"/>
            </a:pPr>
            <a:r>
              <a:rPr lang="en-US" sz="3000" b="1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Keyword Detection from Voice Recordings</a:t>
            </a:r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indent="-342900" algn="l">
              <a:lnSpc>
                <a:spcPts val="36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spc="30" dirty="0">
                <a:latin typeface="Proxima Nova"/>
                <a:ea typeface="Proxima Nova"/>
                <a:cs typeface="Proxima Nova"/>
                <a:sym typeface="Proxima Nova"/>
              </a:rPr>
              <a:t>Technology Used</a:t>
            </a: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: Automatic Speech Recognition (ASR) APIs (e.g., Google Cloud Speech-to-Text).</a:t>
            </a:r>
          </a:p>
          <a:p>
            <a:pPr marL="342900" indent="-3429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b="1" spc="30" dirty="0">
                <a:latin typeface="Proxima Nova"/>
                <a:ea typeface="Proxima Nova"/>
                <a:cs typeface="Proxima Nova"/>
                <a:sym typeface="Proxima Nova"/>
              </a:rPr>
              <a:t>Algorithms Employed: </a:t>
            </a: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Term Frequency-Inverse Document Frequency (TF-IDF) and Support Vector Machine (SVM).</a:t>
            </a:r>
          </a:p>
          <a:p>
            <a:pPr marL="342900" indent="-3429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b="1" spc="30" dirty="0">
                <a:latin typeface="Proxima Nova"/>
                <a:ea typeface="Proxima Nova"/>
                <a:cs typeface="Proxima Nova"/>
                <a:sym typeface="Proxima Nova"/>
              </a:rPr>
              <a:t>Purpose</a:t>
            </a: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: Detect relevant keywords from patient voice recordings describing OCD episodes.</a:t>
            </a:r>
          </a:p>
          <a:p>
            <a:pPr marL="342900" indent="-3429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b="1" spc="30" dirty="0">
                <a:latin typeface="Proxima Nova"/>
                <a:ea typeface="Proxima Nova"/>
                <a:cs typeface="Proxima Nova"/>
                <a:sym typeface="Proxima Nova"/>
              </a:rPr>
              <a:t>Benefits</a:t>
            </a: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Provides an additional layer of diagnostic information.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Enhances the results obtained from traditional questionnaires.</a:t>
            </a:r>
          </a:p>
          <a:p>
            <a:pPr marL="800100" lvl="1" indent="-342900">
              <a:lnSpc>
                <a:spcPts val="3600"/>
              </a:lnSpc>
              <a:buFont typeface="Wingdings" panose="05000000000000000000" pitchFamily="2" charset="2"/>
              <a:buChar char="ü"/>
            </a:pP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Offers a more comprehensive evaluation of OCD symptoms.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3CC62-4B6A-B4E3-CC1E-6D4F4B4B6696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C8E73AB-1A37-057C-B218-0E650B01A651}"/>
              </a:ext>
            </a:extLst>
          </p:cNvPr>
          <p:cNvSpPr txBox="1"/>
          <p:nvPr/>
        </p:nvSpPr>
        <p:spPr>
          <a:xfrm>
            <a:off x="9910663" y="1340252"/>
            <a:ext cx="7874417" cy="5031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q"/>
            </a:pPr>
            <a:r>
              <a:rPr lang="en-US" sz="3000" b="1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Voice Pitch Fluctuation Analysis</a:t>
            </a:r>
          </a:p>
          <a:p>
            <a:pPr algn="l">
              <a:lnSpc>
                <a:spcPts val="3600"/>
              </a:lnSpc>
              <a:buClr>
                <a:srgbClr val="F9AD6F"/>
              </a:buClr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indent="-342900" algn="l">
              <a:lnSpc>
                <a:spcPts val="36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spc="30" dirty="0">
                <a:latin typeface="Proxima Nova"/>
                <a:ea typeface="Proxima Nova"/>
                <a:cs typeface="Proxima Nova"/>
                <a:sym typeface="Proxima Nova"/>
              </a:rPr>
              <a:t>Technology Used</a:t>
            </a: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-US" sz="2400" spc="30" dirty="0" err="1">
                <a:latin typeface="Proxima Nova"/>
                <a:ea typeface="Proxima Nova"/>
                <a:cs typeface="Proxima Nova"/>
                <a:sym typeface="Proxima Nova"/>
              </a:rPr>
              <a:t>Librosa</a:t>
            </a: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 library for audio analysis.</a:t>
            </a:r>
          </a:p>
          <a:p>
            <a:pPr marL="342900" indent="-342900" algn="l">
              <a:lnSpc>
                <a:spcPts val="36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spc="30" dirty="0">
                <a:latin typeface="Proxima Nova"/>
                <a:ea typeface="Proxima Nova"/>
                <a:cs typeface="Proxima Nova"/>
                <a:sym typeface="Proxima Nova"/>
              </a:rPr>
              <a:t>Purpose</a:t>
            </a: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: Analyze the fluctuations in voice pitch to assess the emotional state of patients when describing OCD episodes.</a:t>
            </a:r>
          </a:p>
          <a:p>
            <a:pPr marL="342900" indent="-342900" algn="l">
              <a:lnSpc>
                <a:spcPts val="36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spc="30" dirty="0">
                <a:latin typeface="Proxima Nova"/>
                <a:ea typeface="Proxima Nova"/>
                <a:cs typeface="Proxima Nova"/>
                <a:sym typeface="Proxima Nova"/>
              </a:rPr>
              <a:t>Benefits:</a:t>
            </a:r>
          </a:p>
          <a:p>
            <a:pPr marL="800100" lvl="1" indent="-342900">
              <a:lnSpc>
                <a:spcPts val="36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Provides insights into the patient's emotional and psychological state.</a:t>
            </a:r>
          </a:p>
          <a:p>
            <a:pPr marL="800100" lvl="1" indent="-342900">
              <a:lnSpc>
                <a:spcPts val="36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spc="30" dirty="0">
                <a:latin typeface="Proxima Nova"/>
                <a:ea typeface="Proxima Nova"/>
                <a:cs typeface="Proxima Nova"/>
                <a:sym typeface="Proxima Nova"/>
              </a:rPr>
              <a:t>Helps in assessing the severity of OCD more accurately.</a:t>
            </a:r>
          </a:p>
        </p:txBody>
      </p:sp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C36DDAC3-4035-B883-D39C-6E0BC8C7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491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FEF-9DB5-0F6A-2062-98D13096D81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021934-F515-42B6-DC80-E647ED812BF8}"/>
              </a:ext>
            </a:extLst>
          </p:cNvPr>
          <p:cNvSpPr/>
          <p:nvPr/>
        </p:nvSpPr>
        <p:spPr>
          <a:xfrm>
            <a:off x="914400" y="2887980"/>
            <a:ext cx="4735086" cy="544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66258-BB49-D75B-AECA-31B7EC8232DA}"/>
              </a:ext>
            </a:extLst>
          </p:cNvPr>
          <p:cNvSpPr txBox="1"/>
          <p:nvPr/>
        </p:nvSpPr>
        <p:spPr>
          <a:xfrm>
            <a:off x="1707244" y="230826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85165-BEE3-D303-D033-72939C8E7286}"/>
              </a:ext>
            </a:extLst>
          </p:cNvPr>
          <p:cNvSpPr txBox="1"/>
          <p:nvPr/>
        </p:nvSpPr>
        <p:spPr>
          <a:xfrm>
            <a:off x="1432560" y="2567732"/>
            <a:ext cx="382905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Expo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React 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MongoDb</a:t>
            </a:r>
            <a:r>
              <a:rPr lang="en-US" sz="2800"/>
              <a:t>/</a:t>
            </a:r>
            <a:r>
              <a:rPr lang="en-US" sz="2800" err="1"/>
              <a:t>Mysql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Vscode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Google </a:t>
            </a:r>
            <a:r>
              <a:rPr lang="en-US" sz="2800" err="1"/>
              <a:t>Colab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Librosa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NLTK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TextBlob</a:t>
            </a:r>
            <a:br>
              <a:rPr lang="en-US" sz="2800"/>
            </a:b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080179-5CCC-BA89-530A-DA5F37A9C91C}"/>
              </a:ext>
            </a:extLst>
          </p:cNvPr>
          <p:cNvSpPr/>
          <p:nvPr/>
        </p:nvSpPr>
        <p:spPr>
          <a:xfrm>
            <a:off x="6416040" y="2461260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C04B7-4798-8519-1FDC-04034AD39D5D}"/>
              </a:ext>
            </a:extLst>
          </p:cNvPr>
          <p:cNvSpPr txBox="1"/>
          <p:nvPr/>
        </p:nvSpPr>
        <p:spPr>
          <a:xfrm>
            <a:off x="7178404" y="188154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C0C461-0A30-FCBC-96DD-0B5309C11239}"/>
              </a:ext>
            </a:extLst>
          </p:cNvPr>
          <p:cNvSpPr txBox="1"/>
          <p:nvPr/>
        </p:nvSpPr>
        <p:spPr>
          <a:xfrm>
            <a:off x="6949440" y="2712720"/>
            <a:ext cx="382905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Keyword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3074F0-1FAB-0635-DD48-C75F3D4F134D}"/>
              </a:ext>
            </a:extLst>
          </p:cNvPr>
          <p:cNvSpPr/>
          <p:nvPr/>
        </p:nvSpPr>
        <p:spPr>
          <a:xfrm>
            <a:off x="12120354" y="2944475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6EF7A-6A44-EEE7-413A-04704D4D1965}"/>
              </a:ext>
            </a:extLst>
          </p:cNvPr>
          <p:cNvSpPr txBox="1"/>
          <p:nvPr/>
        </p:nvSpPr>
        <p:spPr>
          <a:xfrm>
            <a:off x="12913198" y="2364760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Algorithms</a:t>
            </a:r>
            <a:endParaRPr lang="en-US" sz="24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C68C90-204D-15BF-85C2-82E5EAE98B77}"/>
              </a:ext>
            </a:extLst>
          </p:cNvPr>
          <p:cNvSpPr txBox="1"/>
          <p:nvPr/>
        </p:nvSpPr>
        <p:spPr>
          <a:xfrm>
            <a:off x="12638514" y="3195935"/>
            <a:ext cx="382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Support Vector Machine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Decision Tree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Weighted scoring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E2B23876-D5B7-1BD6-21BB-8B95DCD6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9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FEF-9DB5-0F6A-2062-98D13096D81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021934-F515-42B6-DC80-E647ED812BF8}"/>
              </a:ext>
            </a:extLst>
          </p:cNvPr>
          <p:cNvSpPr/>
          <p:nvPr/>
        </p:nvSpPr>
        <p:spPr>
          <a:xfrm>
            <a:off x="914400" y="2887980"/>
            <a:ext cx="4735086" cy="544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66258-BB49-D75B-AECA-31B7EC8232DA}"/>
              </a:ext>
            </a:extLst>
          </p:cNvPr>
          <p:cNvSpPr txBox="1"/>
          <p:nvPr/>
        </p:nvSpPr>
        <p:spPr>
          <a:xfrm>
            <a:off x="1707244" y="230826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85165-BEE3-D303-D033-72939C8E7286}"/>
              </a:ext>
            </a:extLst>
          </p:cNvPr>
          <p:cNvSpPr txBox="1"/>
          <p:nvPr/>
        </p:nvSpPr>
        <p:spPr>
          <a:xfrm>
            <a:off x="1432560" y="2567732"/>
            <a:ext cx="382905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Expo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React 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Flask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MongoDb</a:t>
            </a:r>
            <a:r>
              <a:rPr lang="en-US" sz="2800"/>
              <a:t>/</a:t>
            </a:r>
            <a:r>
              <a:rPr lang="en-US" sz="2800" err="1"/>
              <a:t>Mysql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Vscode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Google </a:t>
            </a:r>
            <a:r>
              <a:rPr lang="en-US" sz="2800" err="1"/>
              <a:t>Colab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Librosa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NLTK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TextBlob</a:t>
            </a:r>
            <a:br>
              <a:rPr lang="en-US" sz="2800"/>
            </a:b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080179-5CCC-BA89-530A-DA5F37A9C91C}"/>
              </a:ext>
            </a:extLst>
          </p:cNvPr>
          <p:cNvSpPr/>
          <p:nvPr/>
        </p:nvSpPr>
        <p:spPr>
          <a:xfrm>
            <a:off x="6416040" y="2461260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C04B7-4798-8519-1FDC-04034AD39D5D}"/>
              </a:ext>
            </a:extLst>
          </p:cNvPr>
          <p:cNvSpPr txBox="1"/>
          <p:nvPr/>
        </p:nvSpPr>
        <p:spPr>
          <a:xfrm>
            <a:off x="7178404" y="188154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C0C461-0A30-FCBC-96DD-0B5309C11239}"/>
              </a:ext>
            </a:extLst>
          </p:cNvPr>
          <p:cNvSpPr txBox="1"/>
          <p:nvPr/>
        </p:nvSpPr>
        <p:spPr>
          <a:xfrm>
            <a:off x="6949440" y="2712720"/>
            <a:ext cx="382905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Keyword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3074F0-1FAB-0635-DD48-C75F3D4F134D}"/>
              </a:ext>
            </a:extLst>
          </p:cNvPr>
          <p:cNvSpPr/>
          <p:nvPr/>
        </p:nvSpPr>
        <p:spPr>
          <a:xfrm>
            <a:off x="12120354" y="2944475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6EF7A-6A44-EEE7-413A-04704D4D1965}"/>
              </a:ext>
            </a:extLst>
          </p:cNvPr>
          <p:cNvSpPr txBox="1"/>
          <p:nvPr/>
        </p:nvSpPr>
        <p:spPr>
          <a:xfrm>
            <a:off x="12913198" y="2364760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Algorithms</a:t>
            </a:r>
            <a:endParaRPr lang="en-US" sz="24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C68C90-204D-15BF-85C2-82E5EAE98B77}"/>
              </a:ext>
            </a:extLst>
          </p:cNvPr>
          <p:cNvSpPr txBox="1"/>
          <p:nvPr/>
        </p:nvSpPr>
        <p:spPr>
          <a:xfrm>
            <a:off x="12638514" y="3195935"/>
            <a:ext cx="382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Support Vector Machine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Decision Tree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Weighted scoring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D955047D-91FB-D9AD-2AB9-FB63D065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9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45572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System, Personal, and Software Specification Requirement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AB230-5FA7-339E-39F2-EB8119D88907}"/>
              </a:ext>
            </a:extLst>
          </p:cNvPr>
          <p:cNvSpPr/>
          <p:nvPr/>
        </p:nvSpPr>
        <p:spPr>
          <a:xfrm>
            <a:off x="353958" y="1965961"/>
            <a:ext cx="5821680" cy="7222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271BF5-9879-E06D-B2B9-91479142FE12}"/>
              </a:ext>
            </a:extLst>
          </p:cNvPr>
          <p:cNvSpPr txBox="1"/>
          <p:nvPr/>
        </p:nvSpPr>
        <p:spPr>
          <a:xfrm>
            <a:off x="506358" y="2100927"/>
            <a:ext cx="550164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	 </a:t>
            </a:r>
            <a:r>
              <a:rPr lang="en-US" sz="2400" b="1" u="sng"/>
              <a:t>Functional Requirements</a:t>
            </a:r>
            <a:endParaRPr 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Develop a dynamic 20-question questionnaire with algorithmic question ordering to assess OCD presence, severity, and subtype.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Capture and convert patient voice recordings to text using ASR API, and identify keywords using TF-IDF and SVM algorithms to enhance questionnaire results.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Analyze pitch fluctuations using </a:t>
            </a:r>
            <a:r>
              <a:rPr lang="en-US" sz="2400" err="1"/>
              <a:t>Librosa</a:t>
            </a:r>
            <a:r>
              <a:rPr lang="en-US" sz="2400"/>
              <a:t> to derive insights into the patient's emotional state and behavior.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Integrate results from questionnaire, keyword detection, and pitch analysis using ensemble learning for a final diagnosis or severity level.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668AF-5DA1-6EFB-E2F8-0E6BA35D3B40}"/>
              </a:ext>
            </a:extLst>
          </p:cNvPr>
          <p:cNvSpPr/>
          <p:nvPr/>
        </p:nvSpPr>
        <p:spPr>
          <a:xfrm>
            <a:off x="6328038" y="1965961"/>
            <a:ext cx="5821680" cy="7222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4F8FAA-D725-994A-6993-54463D254DB8}"/>
              </a:ext>
            </a:extLst>
          </p:cNvPr>
          <p:cNvSpPr txBox="1"/>
          <p:nvPr/>
        </p:nvSpPr>
        <p:spPr>
          <a:xfrm>
            <a:off x="6480438" y="2100927"/>
            <a:ext cx="550164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	</a:t>
            </a:r>
            <a:r>
              <a:rPr lang="en-US" sz="2400" b="1" u="sng"/>
              <a:t>Non-Functional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Ensure efficient processing of questionnaire responses and voice data with minimal latency.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Design an intuitive, user-friendly mobile application interface accessible to users with varying technical expertise.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Support multiple users and large datasets, scaling to accommodate growth.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Implement strong encryption for data security, ensuring compliance with GDPR, HIPAA, and other regulations to protect patient confidentiality and handle sensitive information securely.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919204-3E3D-E878-EA05-C55D5EB38D0D}"/>
              </a:ext>
            </a:extLst>
          </p:cNvPr>
          <p:cNvSpPr/>
          <p:nvPr/>
        </p:nvSpPr>
        <p:spPr>
          <a:xfrm>
            <a:off x="12440393" y="2026921"/>
            <a:ext cx="5371729" cy="3322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64B70-655F-7F67-29E9-270A4EDF5336}"/>
              </a:ext>
            </a:extLst>
          </p:cNvPr>
          <p:cNvSpPr txBox="1"/>
          <p:nvPr/>
        </p:nvSpPr>
        <p:spPr>
          <a:xfrm>
            <a:off x="12532902" y="2081809"/>
            <a:ext cx="518671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b="1" u="sng"/>
              <a:t>Software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Flask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React Native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Librosa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ASR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Google </a:t>
            </a:r>
            <a:r>
              <a:rPr lang="en-US" sz="2400" err="1"/>
              <a:t>Colab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NLTK, scikit-learn, </a:t>
            </a:r>
            <a:r>
              <a:rPr lang="en-US" sz="2400" err="1"/>
              <a:t>Gensim</a:t>
            </a:r>
            <a:r>
              <a:rPr lang="en-US" sz="2400"/>
              <a:t>, </a:t>
            </a:r>
            <a:r>
              <a:rPr lang="en-US" sz="2400" err="1"/>
              <a:t>TextBlob</a:t>
            </a:r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11FF53-041E-4B60-7B2A-628A23DFECE4}"/>
              </a:ext>
            </a:extLst>
          </p:cNvPr>
          <p:cNvSpPr/>
          <p:nvPr/>
        </p:nvSpPr>
        <p:spPr>
          <a:xfrm>
            <a:off x="12409913" y="5595482"/>
            <a:ext cx="5371729" cy="35928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BB8B95-F5EC-EAD5-562C-E6F0E38FE50E}"/>
              </a:ext>
            </a:extLst>
          </p:cNvPr>
          <p:cNvSpPr txBox="1"/>
          <p:nvPr/>
        </p:nvSpPr>
        <p:spPr>
          <a:xfrm>
            <a:off x="12532902" y="5684797"/>
            <a:ext cx="51867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b="1" u="sng"/>
              <a:t>Personal requirements</a:t>
            </a:r>
            <a:endParaRPr 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Dr. Roshan Fernando: Psychiatrist guiding the overall research project, providing insights into OCD diagnosis and treatment methodologies.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Ms. </a:t>
            </a:r>
            <a:r>
              <a:rPr lang="en-US" sz="2400" err="1"/>
              <a:t>Sandaru</a:t>
            </a:r>
            <a:r>
              <a:rPr lang="en-US" sz="2400"/>
              <a:t> Fernando: Psychologist assisting in the development of the dataset and providing expertise in psychological assessment.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94596E8C-1F8D-1AB8-D8C6-2E52214D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736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45572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System, Personal, and Software Specification Requirement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AB230-5FA7-339E-39F2-EB8119D88907}"/>
              </a:ext>
            </a:extLst>
          </p:cNvPr>
          <p:cNvSpPr/>
          <p:nvPr/>
        </p:nvSpPr>
        <p:spPr>
          <a:xfrm>
            <a:off x="353958" y="1965961"/>
            <a:ext cx="5821680" cy="7222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271BF5-9879-E06D-B2B9-91479142FE12}"/>
              </a:ext>
            </a:extLst>
          </p:cNvPr>
          <p:cNvSpPr txBox="1"/>
          <p:nvPr/>
        </p:nvSpPr>
        <p:spPr>
          <a:xfrm>
            <a:off x="506358" y="2100927"/>
            <a:ext cx="550164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	 </a:t>
            </a:r>
            <a:r>
              <a:rPr lang="en-US" sz="2400" b="1" u="sng"/>
              <a:t>Functional Requirements</a:t>
            </a:r>
            <a:endParaRPr 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Develop a dynamic 20-question questionnaire with algorithmic question ordering to assess OCD presence, severity, and subtype.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Capture and convert patient voice recordings to text using ASR API, and identify keywords using TF-IDF and SVM algorithms to enhance questionnaire results.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Analyze pitch fluctuations using </a:t>
            </a:r>
            <a:r>
              <a:rPr lang="en-US" sz="2400" err="1"/>
              <a:t>Librosa</a:t>
            </a:r>
            <a:r>
              <a:rPr lang="en-US" sz="2400"/>
              <a:t> to derive insights into the patient's emotional state and behavior.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Integrate results from questionnaire, keyword detection, and pitch analysis using ensemble learning for a final diagnosis or severity level.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668AF-5DA1-6EFB-E2F8-0E6BA35D3B40}"/>
              </a:ext>
            </a:extLst>
          </p:cNvPr>
          <p:cNvSpPr/>
          <p:nvPr/>
        </p:nvSpPr>
        <p:spPr>
          <a:xfrm>
            <a:off x="6328038" y="1965961"/>
            <a:ext cx="5821680" cy="7222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4F8FAA-D725-994A-6993-54463D254DB8}"/>
              </a:ext>
            </a:extLst>
          </p:cNvPr>
          <p:cNvSpPr txBox="1"/>
          <p:nvPr/>
        </p:nvSpPr>
        <p:spPr>
          <a:xfrm>
            <a:off x="6480438" y="2100927"/>
            <a:ext cx="550164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	</a:t>
            </a:r>
            <a:r>
              <a:rPr lang="en-US" sz="2400" b="1" u="sng"/>
              <a:t>Non-Functional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Ensure efficient processing of questionnaire responses and voice data with minimal latency.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Design an intuitive, user-friendly mobile application interface accessible to users with varying technical expertise.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Support multiple users and large datasets, scaling to accommodate growth.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Implement strong encryption for data security, ensuring compliance with GDPR, HIPAA, and other regulations to protect patient confidentiality and handle sensitive information securely.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919204-3E3D-E878-EA05-C55D5EB38D0D}"/>
              </a:ext>
            </a:extLst>
          </p:cNvPr>
          <p:cNvSpPr/>
          <p:nvPr/>
        </p:nvSpPr>
        <p:spPr>
          <a:xfrm>
            <a:off x="12440393" y="2026921"/>
            <a:ext cx="5371729" cy="3322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64B70-655F-7F67-29E9-270A4EDF5336}"/>
              </a:ext>
            </a:extLst>
          </p:cNvPr>
          <p:cNvSpPr txBox="1"/>
          <p:nvPr/>
        </p:nvSpPr>
        <p:spPr>
          <a:xfrm>
            <a:off x="12532902" y="2081809"/>
            <a:ext cx="518671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b="1" u="sng"/>
              <a:t>Software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Flask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React Native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Librosa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ASR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Google </a:t>
            </a:r>
            <a:r>
              <a:rPr lang="en-US" sz="2400" err="1"/>
              <a:t>Colab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NLTK, scikit-learn, </a:t>
            </a:r>
            <a:r>
              <a:rPr lang="en-US" sz="2400" err="1"/>
              <a:t>Gensim</a:t>
            </a:r>
            <a:r>
              <a:rPr lang="en-US" sz="2400"/>
              <a:t>, </a:t>
            </a:r>
            <a:r>
              <a:rPr lang="en-US" sz="2400" err="1"/>
              <a:t>TextBlob</a:t>
            </a:r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11FF53-041E-4B60-7B2A-628A23DFECE4}"/>
              </a:ext>
            </a:extLst>
          </p:cNvPr>
          <p:cNvSpPr/>
          <p:nvPr/>
        </p:nvSpPr>
        <p:spPr>
          <a:xfrm>
            <a:off x="12409913" y="5595482"/>
            <a:ext cx="5371729" cy="35928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BB8B95-F5EC-EAD5-562C-E6F0E38FE50E}"/>
              </a:ext>
            </a:extLst>
          </p:cNvPr>
          <p:cNvSpPr txBox="1"/>
          <p:nvPr/>
        </p:nvSpPr>
        <p:spPr>
          <a:xfrm>
            <a:off x="12532902" y="5684797"/>
            <a:ext cx="51867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b="1" u="sng"/>
              <a:t>Personal requirements</a:t>
            </a:r>
            <a:endParaRPr 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Dr. Roshan Fernando: Psychiatrist guiding the overall research project, providing insights into OCD diagnosis and treatment methodologies.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Ms. </a:t>
            </a:r>
            <a:r>
              <a:rPr lang="en-US" sz="2400" err="1"/>
              <a:t>Sandaru</a:t>
            </a:r>
            <a:r>
              <a:rPr lang="en-US" sz="2400"/>
              <a:t> Fernando: Psychologist assisting in the development of the dataset and providing expertise in psychological assessment.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FE899A5-1EAB-B896-68C5-01FCCCB2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83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70777" y="80658"/>
            <a:ext cx="15849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Work Breakdown Structure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15" name="Picture 114" descr="A diagram of a software testing process&#10;&#10;Description automatically generated with medium confidence">
            <a:extLst>
              <a:ext uri="{FF2B5EF4-FFF2-40B4-BE49-F238E27FC236}">
                <a16:creationId xmlns:a16="http://schemas.microsoft.com/office/drawing/2014/main" id="{BFDB01D9-50D5-CD43-91FD-FB552BD24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94" y="1079198"/>
            <a:ext cx="12946626" cy="8225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E56F465-77D1-E3ED-2DEA-6BCF20E8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193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 descr="A screenshot of a project timeline&#10;&#10;Description automatically generated">
            <a:extLst>
              <a:ext uri="{FF2B5EF4-FFF2-40B4-BE49-F238E27FC236}">
                <a16:creationId xmlns:a16="http://schemas.microsoft.com/office/drawing/2014/main" id="{73826E78-40CB-D854-47DC-73494712ED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2" b="5627"/>
          <a:stretch/>
        </p:blipFill>
        <p:spPr>
          <a:xfrm>
            <a:off x="2218215" y="222177"/>
            <a:ext cx="13505005" cy="8966137"/>
          </a:xfrm>
          <a:prstGeom prst="rect">
            <a:avLst/>
          </a:prstGeom>
        </p:spPr>
      </p:pic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0ED0B763-B4E6-142F-0B45-FDBD469F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9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18"/>
            <a:ext cx="9144000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48989" y="973757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Our Team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D86A620-D2FE-AE8E-5BE3-D44073B7C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CCB08095-5394-50C5-AD47-0E1CB2F1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 descr="A person in a red shirt">
            <a:extLst>
              <a:ext uri="{FF2B5EF4-FFF2-40B4-BE49-F238E27FC236}">
                <a16:creationId xmlns:a16="http://schemas.microsoft.com/office/drawing/2014/main" id="{992E8650-4525-EB8B-B212-2E48AF0C3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187" y="2469473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F74791FD-296D-E54D-E33B-EC30F97BB3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1" b="351"/>
          <a:stretch/>
        </p:blipFill>
        <p:spPr>
          <a:xfrm>
            <a:off x="10177759" y="2464964"/>
            <a:ext cx="3005754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A person in a suit standing in front of a tree&#10;&#10;Description automatically generated">
            <a:extLst>
              <a:ext uri="{FF2B5EF4-FFF2-40B4-BE49-F238E27FC236}">
                <a16:creationId xmlns:a16="http://schemas.microsoft.com/office/drawing/2014/main" id="{6F05D0F9-0B26-9B35-31E8-18DAC0EFE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35" y="2464964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person in a blue suit&#10;&#10;Description automatically generated">
            <a:extLst>
              <a:ext uri="{FF2B5EF4-FFF2-40B4-BE49-F238E27FC236}">
                <a16:creationId xmlns:a16="http://schemas.microsoft.com/office/drawing/2014/main" id="{E96FA7C5-2054-62A1-5F80-84ACF5D8F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25" y="2464963"/>
            <a:ext cx="2937466" cy="29374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1A5EA2-0BAA-C4D7-7809-410E636B8C35}"/>
              </a:ext>
            </a:extLst>
          </p:cNvPr>
          <p:cNvSpPr txBox="1"/>
          <p:nvPr/>
        </p:nvSpPr>
        <p:spPr>
          <a:xfrm>
            <a:off x="1203960" y="6004560"/>
            <a:ext cx="3147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7D533B"/>
                </a:solidFill>
              </a:rPr>
              <a:t>Jayasighe</a:t>
            </a:r>
            <a:r>
              <a:rPr lang="en-US" sz="3600" b="1" dirty="0">
                <a:solidFill>
                  <a:srgbClr val="7D533B"/>
                </a:solidFill>
              </a:rPr>
              <a:t> P.T.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IT21234484</a:t>
            </a:r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81B69-D2C0-6FD5-9DAA-84705F17E97C}"/>
              </a:ext>
            </a:extLst>
          </p:cNvPr>
          <p:cNvSpPr txBox="1"/>
          <p:nvPr/>
        </p:nvSpPr>
        <p:spPr>
          <a:xfrm>
            <a:off x="4649440" y="6004559"/>
            <a:ext cx="501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7D533B"/>
                </a:solidFill>
              </a:rPr>
              <a:t>Mallawaarachchi</a:t>
            </a:r>
            <a:r>
              <a:rPr lang="en-US" sz="3600" b="1" dirty="0">
                <a:solidFill>
                  <a:srgbClr val="7D533B"/>
                </a:solidFill>
              </a:rPr>
              <a:t> D.E.H.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IT21209420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A3F126-C009-2032-1384-023BE264147F}"/>
              </a:ext>
            </a:extLst>
          </p:cNvPr>
          <p:cNvSpPr txBox="1"/>
          <p:nvPr/>
        </p:nvSpPr>
        <p:spPr>
          <a:xfrm>
            <a:off x="9174916" y="6004559"/>
            <a:ext cx="501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" dirty="0" err="1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Illesinghe</a:t>
            </a:r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 A.T.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IT21286278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5952F-5F5F-47EE-E72A-E226AE653C69}"/>
              </a:ext>
            </a:extLst>
          </p:cNvPr>
          <p:cNvSpPr txBox="1"/>
          <p:nvPr/>
        </p:nvSpPr>
        <p:spPr>
          <a:xfrm>
            <a:off x="13102199" y="6004559"/>
            <a:ext cx="501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Vithanage C.S.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IT21219498</a:t>
            </a:r>
            <a:endParaRPr lang="en-US" sz="3600" dirty="0"/>
          </a:p>
        </p:txBody>
      </p:sp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A0669394-8018-60FC-6FBD-C68E92AF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53000" y="571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References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6E437-4C06-342C-9F7B-54FB0899992F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BB666-79CB-ED87-9C3D-E4C2FB893A62}"/>
              </a:ext>
            </a:extLst>
          </p:cNvPr>
          <p:cNvSpPr txBox="1"/>
          <p:nvPr/>
        </p:nvSpPr>
        <p:spPr>
          <a:xfrm>
            <a:off x="1312607" y="1722720"/>
            <a:ext cx="16827909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[1] B. Pascual-Vera, M.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Roncero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G. Doron, and A.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Belloch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“Assisting relapse prevention in OCD using a novel mobile app–based intervention: A case report,”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Bulletin of the Menninger Clinic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82, no. 4, pp. 390–406, Dec. 2018,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https://doi.org/10.1521/bumc.2018.82.4.390.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[2] </a:t>
            </a:r>
            <a:r>
              <a:rPr lang="en-US" sz="2800"/>
              <a:t>M. </a:t>
            </a:r>
            <a:r>
              <a:rPr lang="en-US" sz="2800" err="1"/>
              <a:t>Gershkovich</a:t>
            </a:r>
            <a:r>
              <a:rPr lang="en-US" sz="2800"/>
              <a:t> et al., “Integrating exposure and response Prevention with a mobile app to treat Obsessive-Compulsive Disorder: Feasibility, Acceptability, and preliminary Effects,” Behavior Therapy, vol. 52, no. 2, pp. 394–405, Mar. 2021, </a:t>
            </a:r>
            <a:r>
              <a:rPr lang="en-US" sz="2800" err="1"/>
              <a:t>doi</a:t>
            </a:r>
            <a:r>
              <a:rPr lang="en-US" sz="2800"/>
              <a:t>: 10.1016/j.beth.2020.05.001.</a:t>
            </a:r>
          </a:p>
          <a:p>
            <a:pPr algn="l"/>
            <a:endParaRPr lang="en-US" sz="2800"/>
          </a:p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[3] T. D. Hull and K. Mahan, “A Study of Asynchronous Mobile-Enabled SMS Text Psychotherapy,”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Telemedicine journal and e-health : the official journal of the American Telemedicine Association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23, no. 3, pp. 240–247, 2017,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5"/>
              </a:rPr>
              <a:t>https://doi.org/10.1089/tmj.2016.0114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R="457200" algn="l"/>
            <a:endParaRPr lang="en-US" sz="2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 E.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McIngvale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C.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Bakos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-Block, J. Hart, and P. S.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Bordnick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“Technology and Obsessive Compulsive Disorder: An Interactive Self-Help Website for OCD,”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Journal of Technology in Human Services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30, no. 2, pp. 128–136, Apr. 2012,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https://doi.org/10.1080/15228835.2012.699368.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R="457200" algn="l"/>
            <a:endParaRPr lang="en-US" sz="2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2146BDD7-5293-18F5-37AF-9351503C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1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437717" y="7272875"/>
            <a:ext cx="850174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IT21286278 | </a:t>
            </a:r>
            <a:r>
              <a:rPr lang="en-US" sz="4000" b="1" spc="30" dirty="0" err="1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Illesinghe</a:t>
            </a: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 A.T.</a:t>
            </a:r>
            <a:endParaRPr lang="en-US" sz="4000" b="1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5967" y="778904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Enhanced Exposure and Response Prevention Therapy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56EDA1FD-5994-D9DD-29A4-D665D96E1C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1" b="351"/>
          <a:stretch/>
        </p:blipFill>
        <p:spPr>
          <a:xfrm>
            <a:off x="6819719" y="3197657"/>
            <a:ext cx="2888435" cy="28228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D05A0AA-FF59-9B85-E7BA-DBEEF48C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358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925932" y="218330"/>
            <a:ext cx="12115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837AC-C21A-69C6-3561-FD791C4235F0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E52A9D65-AE68-BACB-B982-9BB0882BA20F}"/>
              </a:ext>
            </a:extLst>
          </p:cNvPr>
          <p:cNvSpPr/>
          <p:nvPr/>
        </p:nvSpPr>
        <p:spPr>
          <a:xfrm>
            <a:off x="8626586" y="1917152"/>
            <a:ext cx="8431501" cy="7542361"/>
          </a:xfrm>
          <a:custGeom>
            <a:avLst/>
            <a:gdLst/>
            <a:ahLst/>
            <a:cxnLst/>
            <a:rect l="l" t="t" r="r" b="b"/>
            <a:pathLst>
              <a:path w="8431501" h="7542361">
                <a:moveTo>
                  <a:pt x="0" y="0"/>
                </a:moveTo>
                <a:lnTo>
                  <a:pt x="8431501" y="0"/>
                </a:lnTo>
                <a:lnTo>
                  <a:pt x="8431501" y="7542361"/>
                </a:lnTo>
                <a:lnTo>
                  <a:pt x="0" y="7542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E21E5-8E2B-1D74-B4F6-E18E234F7CE4}"/>
              </a:ext>
            </a:extLst>
          </p:cNvPr>
          <p:cNvSpPr txBox="1"/>
          <p:nvPr/>
        </p:nvSpPr>
        <p:spPr>
          <a:xfrm>
            <a:off x="325711" y="1993904"/>
            <a:ext cx="7533564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Exposure and Response Prevention(ERP) therapy is commonly used treatment by psychiatrists for patients diagnosed with Obsessive-Compulsive Disorder(OCD).</a:t>
            </a:r>
          </a:p>
          <a:p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Exposure and Response Prevention(ERP) therapy, have proven effective in reducing symptoms and improving outcomes for OCD patients.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Enhanced Exposure and Response Prevention(VERP) is an innovative approach to treating OCD patients.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VERP uses advanced technology to simulate OCD-inducing scenarios and integrates biometric data to enhance the effectiveness of traditional exposure therapy.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VERP can be used to treat patients with symmetric OCD, contamination OCD, sexual orientation OCD.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D53E9-855C-D801-E070-F899886EA5B9}"/>
              </a:ext>
            </a:extLst>
          </p:cNvPr>
          <p:cNvSpPr txBox="1"/>
          <p:nvPr/>
        </p:nvSpPr>
        <p:spPr>
          <a:xfrm>
            <a:off x="325711" y="1088932"/>
            <a:ext cx="6238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3B6A7E"/>
                </a:solidFill>
                <a:latin typeface="Montserrat Heavy" panose="020B0604020202020204" charset="0"/>
              </a:rPr>
              <a:t>Background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9ABC53-5AC3-DD9B-FA9E-7AFAEE5C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02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39171" y="287304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C7997-B32A-699D-26D1-578CD26638C6}"/>
              </a:ext>
            </a:extLst>
          </p:cNvPr>
          <p:cNvSpPr txBox="1"/>
          <p:nvPr/>
        </p:nvSpPr>
        <p:spPr>
          <a:xfrm>
            <a:off x="381594" y="2641495"/>
            <a:ext cx="7422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First, the patient is exposed to an OCD-inducing scenario using images/videos.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Then the anxiety graph is generated using patient self-reported data and bio metric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Patients can seek the therapy on their own without consulting a doctor and reduce the symptoms of the OCD.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Patients can monitor the effectiveness of treatment by analyzing anxiety charts.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95C78-28DC-C729-2555-CE663F5E88B3}"/>
              </a:ext>
            </a:extLst>
          </p:cNvPr>
          <p:cNvSpPr txBox="1"/>
          <p:nvPr/>
        </p:nvSpPr>
        <p:spPr>
          <a:xfrm>
            <a:off x="381594" y="1321042"/>
            <a:ext cx="7083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5">
                    <a:lumMod val="50000"/>
                  </a:schemeClr>
                </a:solidFill>
                <a:latin typeface="Montserrat Heavy" panose="020B0604020202020204" charset="0"/>
              </a:rPr>
              <a:t>Importance of the Study</a:t>
            </a:r>
          </a:p>
          <a:p>
            <a:endParaRPr lang="en-US" sz="4000">
              <a:latin typeface="Montserrat Heavy" panose="020B0604020202020204" charset="0"/>
            </a:endParaRPr>
          </a:p>
        </p:txBody>
      </p:sp>
      <p:pic>
        <p:nvPicPr>
          <p:cNvPr id="21" name="Picture 20" descr="A hand with a hand shadow on a door knob&#10;&#10;Description automatically generated">
            <a:extLst>
              <a:ext uri="{FF2B5EF4-FFF2-40B4-BE49-F238E27FC236}">
                <a16:creationId xmlns:a16="http://schemas.microsoft.com/office/drawing/2014/main" id="{1C91138C-5BE4-46B9-52A0-65806290A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466" y="1053072"/>
            <a:ext cx="5644023" cy="2972752"/>
          </a:xfrm>
          <a:prstGeom prst="rect">
            <a:avLst/>
          </a:prstGeom>
        </p:spPr>
      </p:pic>
      <p:pic>
        <p:nvPicPr>
          <p:cNvPr id="23" name="Picture 22" descr="A diagram of a bird&#10;&#10;Description automatically generated">
            <a:extLst>
              <a:ext uri="{FF2B5EF4-FFF2-40B4-BE49-F238E27FC236}">
                <a16:creationId xmlns:a16="http://schemas.microsoft.com/office/drawing/2014/main" id="{31D0402E-A4A7-2C7A-8E41-6A85EA4A7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65" y="5005743"/>
            <a:ext cx="7107679" cy="3303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8E5471-288A-5EEA-1D1F-CBF91AE73644}"/>
              </a:ext>
            </a:extLst>
          </p:cNvPr>
          <p:cNvSpPr txBox="1"/>
          <p:nvPr/>
        </p:nvSpPr>
        <p:spPr>
          <a:xfrm>
            <a:off x="11616334" y="4192226"/>
            <a:ext cx="384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Contamination OCD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1CFC20-D588-C397-2157-4865C962BB63}"/>
              </a:ext>
            </a:extLst>
          </p:cNvPr>
          <p:cNvSpPr txBox="1"/>
          <p:nvPr/>
        </p:nvSpPr>
        <p:spPr>
          <a:xfrm>
            <a:off x="11616334" y="8573894"/>
            <a:ext cx="384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Anxiety graph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A54A89D6-D143-2116-2C42-F9A37D5F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338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017059" y="272984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Gap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A14D1A-8D38-49B1-BBD1-AE5F71E43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690339"/>
              </p:ext>
            </p:extLst>
          </p:nvPr>
        </p:nvGraphicFramePr>
        <p:xfrm>
          <a:off x="992568" y="2283124"/>
          <a:ext cx="15279328" cy="48615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29135">
                  <a:extLst>
                    <a:ext uri="{9D8B030D-6E8A-4147-A177-3AD203B41FA5}">
                      <a16:colId xmlns:a16="http://schemas.microsoft.com/office/drawing/2014/main" val="2152275303"/>
                    </a:ext>
                  </a:extLst>
                </a:gridCol>
                <a:gridCol w="2012934">
                  <a:extLst>
                    <a:ext uri="{9D8B030D-6E8A-4147-A177-3AD203B41FA5}">
                      <a16:colId xmlns:a16="http://schemas.microsoft.com/office/drawing/2014/main" val="3702233798"/>
                    </a:ext>
                  </a:extLst>
                </a:gridCol>
                <a:gridCol w="1969174">
                  <a:extLst>
                    <a:ext uri="{9D8B030D-6E8A-4147-A177-3AD203B41FA5}">
                      <a16:colId xmlns:a16="http://schemas.microsoft.com/office/drawing/2014/main" val="2976043999"/>
                    </a:ext>
                  </a:extLst>
                </a:gridCol>
                <a:gridCol w="1947293">
                  <a:extLst>
                    <a:ext uri="{9D8B030D-6E8A-4147-A177-3AD203B41FA5}">
                      <a16:colId xmlns:a16="http://schemas.microsoft.com/office/drawing/2014/main" val="4070286567"/>
                    </a:ext>
                  </a:extLst>
                </a:gridCol>
                <a:gridCol w="1991053">
                  <a:extLst>
                    <a:ext uri="{9D8B030D-6E8A-4147-A177-3AD203B41FA5}">
                      <a16:colId xmlns:a16="http://schemas.microsoft.com/office/drawing/2014/main" val="2994602391"/>
                    </a:ext>
                  </a:extLst>
                </a:gridCol>
                <a:gridCol w="2129739">
                  <a:extLst>
                    <a:ext uri="{9D8B030D-6E8A-4147-A177-3AD203B41FA5}">
                      <a16:colId xmlns:a16="http://schemas.microsoft.com/office/drawing/2014/main" val="337069685"/>
                    </a:ext>
                  </a:extLst>
                </a:gridCol>
              </a:tblGrid>
              <a:tr h="1200143">
                <a:tc>
                  <a:txBody>
                    <a:bodyPr/>
                    <a:lstStyle/>
                    <a:p>
                      <a:r>
                        <a:rPr lang="en-US" sz="28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Proposed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GGOC: OCD Relief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NOCD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TalkSpace [3]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OCD Challenge [4]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81469"/>
                  </a:ext>
                </a:extLst>
              </a:tr>
              <a:tr h="930603">
                <a:tc>
                  <a:txBody>
                    <a:bodyPr/>
                    <a:lstStyle/>
                    <a:p>
                      <a:r>
                        <a:rPr lang="en-US" sz="2800" dirty="0"/>
                        <a:t>Expose the user to OCD-triggering situations.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✔</a:t>
                      </a:r>
                    </a:p>
                    <a:p>
                      <a:pPr algn="ctr"/>
                      <a:r>
                        <a:rPr lang="en-US" sz="2800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23851"/>
                  </a:ext>
                </a:extLst>
              </a:tr>
              <a:tr h="930603">
                <a:tc>
                  <a:txBody>
                    <a:bodyPr/>
                    <a:lstStyle/>
                    <a:p>
                      <a:r>
                        <a:rPr lang="en-US" sz="2800" dirty="0"/>
                        <a:t>Capture stress/anxiety level using facial expressions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438296"/>
                  </a:ext>
                </a:extLst>
              </a:tr>
              <a:tr h="930603">
                <a:tc>
                  <a:txBody>
                    <a:bodyPr/>
                    <a:lstStyle/>
                    <a:p>
                      <a:r>
                        <a:rPr lang="en-US" sz="2800" dirty="0"/>
                        <a:t>Generate anxiety graph after VERP therapy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✔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778121"/>
                  </a:ext>
                </a:extLst>
              </a:tr>
              <a:tr h="826765">
                <a:tc>
                  <a:txBody>
                    <a:bodyPr/>
                    <a:lstStyle/>
                    <a:p>
                      <a:r>
                        <a:rPr lang="en-US" sz="2800" dirty="0"/>
                        <a:t>Treatment efficacy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18238"/>
                  </a:ext>
                </a:extLst>
              </a:tr>
            </a:tbl>
          </a:graphicData>
        </a:graphic>
      </p:graphicFrame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D7A8F82F-7C30-0A6F-E99A-13D3ABCF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541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2180" y="1492275"/>
            <a:ext cx="8115300" cy="7982504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6438"/>
            <a:ext cx="8263937" cy="10270562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94116" y="1968814"/>
            <a:ext cx="7075704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>
                <a:latin typeface="Proxima Nova"/>
                <a:ea typeface="Proxima Nova"/>
                <a:cs typeface="Proxima Nova"/>
                <a:sym typeface="Proxima Nova"/>
              </a:rPr>
              <a:t>How can we virtually expose patients to OCD inducing scenarios? </a:t>
            </a:r>
          </a:p>
          <a:p>
            <a:pPr algn="l">
              <a:lnSpc>
                <a:spcPts val="3600"/>
              </a:lnSpc>
            </a:pPr>
            <a:endParaRPr lang="en-US" sz="3000" spc="3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>
                <a:latin typeface="Proxima Nova"/>
                <a:ea typeface="Proxima Nova"/>
                <a:cs typeface="Proxima Nova"/>
                <a:sym typeface="Proxima Nova"/>
              </a:rPr>
              <a:t>How can response prevention therapy be implemented using modern technology?</a:t>
            </a:r>
          </a:p>
          <a:p>
            <a:pPr algn="l">
              <a:lnSpc>
                <a:spcPts val="3600"/>
              </a:lnSpc>
            </a:pPr>
            <a:endParaRPr lang="en-US" sz="3000" spc="3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>
                <a:latin typeface="Proxima Nova"/>
                <a:ea typeface="Proxima Nova"/>
                <a:cs typeface="Proxima Nova"/>
                <a:sym typeface="Proxima Nova"/>
              </a:rPr>
              <a:t>How can the accuracy of response prevention therapy be increased using modern technology?</a:t>
            </a:r>
            <a:endParaRPr lang="en-US" sz="3000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3600"/>
              </a:lnSpc>
            </a:pPr>
            <a:endParaRPr lang="en-US" sz="3000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9835" y="218112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4EB024C-1818-4157-E504-CBEE1F50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04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86213" y="190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4657" y="3313105"/>
            <a:ext cx="707570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200" dirty="0">
                <a:latin typeface="Proxima Nova" panose="020B0604020202020204" charset="0"/>
              </a:rPr>
              <a:t>To develop a therapy system that utilizes virtual simulations and biometric data to effectively treat Obsessive-Compulsive Disorder (OCD).</a:t>
            </a:r>
            <a:endParaRPr lang="en-US" sz="3200" spc="30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11212296" y="1207808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1012501" y="1838686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212296" y="1930891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296621" y="2653974"/>
            <a:ext cx="8263936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Simulate real-life scenarios using tailored videos and images to expose the patient to OCD triggering scenario.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2800" spc="3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Capture biometric data and patient self-reported data during therapy session.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2800" spc="3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Generate the anxiety graph using captured biometric data and self-reported data.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2800" spc="3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Analyze anxiety graphs to predict the patient’s treatment efficacy.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D8EE5-D2F5-2763-1D63-9ECEB66A7703}"/>
              </a:ext>
            </a:extLst>
          </p:cNvPr>
          <p:cNvSpPr txBox="1"/>
          <p:nvPr/>
        </p:nvSpPr>
        <p:spPr>
          <a:xfrm>
            <a:off x="4707991" y="9696173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IT21286278 | Illesinghe A. T.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04C81426-44B0-26B7-81C9-6AE78371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293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 descr="A group of images of people&#10;&#10;Description automatically generated">
            <a:extLst>
              <a:ext uri="{FF2B5EF4-FFF2-40B4-BE49-F238E27FC236}">
                <a16:creationId xmlns:a16="http://schemas.microsoft.com/office/drawing/2014/main" id="{23E472E7-937C-D5B7-9020-F3D9E713F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5" y="1256853"/>
            <a:ext cx="16684448" cy="819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5A98CEF-33D4-B11D-23AD-E020BB6E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70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144000" cy="1028700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1" y="148906"/>
            <a:ext cx="1351788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Novelty Feature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| Illesinghe A. 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04BFD-9805-B828-9215-83A97BDC9B89}"/>
              </a:ext>
            </a:extLst>
          </p:cNvPr>
          <p:cNvSpPr txBox="1"/>
          <p:nvPr/>
        </p:nvSpPr>
        <p:spPr>
          <a:xfrm>
            <a:off x="640080" y="2435942"/>
            <a:ext cx="81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/>
              <a:t>Integrate biometric data with patient self-reported data to draw the anxiety graph more accurately.</a:t>
            </a:r>
          </a:p>
        </p:txBody>
      </p:sp>
      <p:pic>
        <p:nvPicPr>
          <p:cNvPr id="21" name="Picture 20" descr="A diagram of a bird&#10;&#10;Description automatically generated">
            <a:extLst>
              <a:ext uri="{FF2B5EF4-FFF2-40B4-BE49-F238E27FC236}">
                <a16:creationId xmlns:a16="http://schemas.microsoft.com/office/drawing/2014/main" id="{5914B928-742E-BA79-24C5-796A42D5C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50" y="1996773"/>
            <a:ext cx="6968535" cy="3238966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6D8CDC2D-4275-19B2-B8B1-7E29A505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53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8C3F6-4E7B-BFDD-1511-CEC4FEA1AC19}"/>
              </a:ext>
            </a:extLst>
          </p:cNvPr>
          <p:cNvSpPr/>
          <p:nvPr/>
        </p:nvSpPr>
        <p:spPr>
          <a:xfrm>
            <a:off x="914400" y="2887980"/>
            <a:ext cx="4735086" cy="544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16D5F-C6EC-7643-05D9-9C13E05B503C}"/>
              </a:ext>
            </a:extLst>
          </p:cNvPr>
          <p:cNvSpPr txBox="1"/>
          <p:nvPr/>
        </p:nvSpPr>
        <p:spPr>
          <a:xfrm>
            <a:off x="1707244" y="230826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7E75D-C642-E30D-DA53-2CD7F7776E4F}"/>
              </a:ext>
            </a:extLst>
          </p:cNvPr>
          <p:cNvSpPr txBox="1"/>
          <p:nvPr/>
        </p:nvSpPr>
        <p:spPr>
          <a:xfrm>
            <a:off x="1432560" y="3139440"/>
            <a:ext cx="382905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Expo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React 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Python Flask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NodeJs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MongoDb</a:t>
            </a:r>
            <a:r>
              <a:rPr lang="en-US" sz="2800"/>
              <a:t>/</a:t>
            </a:r>
            <a:r>
              <a:rPr lang="en-US" sz="2800" err="1"/>
              <a:t>Mysql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Vscode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3F2CA0-7E51-A360-7810-641C1B05C5C5}"/>
              </a:ext>
            </a:extLst>
          </p:cNvPr>
          <p:cNvSpPr/>
          <p:nvPr/>
        </p:nvSpPr>
        <p:spPr>
          <a:xfrm>
            <a:off x="6416040" y="2461260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443C-0530-1877-72AC-EAA281EEB042}"/>
              </a:ext>
            </a:extLst>
          </p:cNvPr>
          <p:cNvSpPr txBox="1"/>
          <p:nvPr/>
        </p:nvSpPr>
        <p:spPr>
          <a:xfrm>
            <a:off x="7178404" y="188154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CC327-26A7-19EF-388E-966807EEBD5A}"/>
              </a:ext>
            </a:extLst>
          </p:cNvPr>
          <p:cNvSpPr txBox="1"/>
          <p:nvPr/>
        </p:nvSpPr>
        <p:spPr>
          <a:xfrm>
            <a:off x="6949440" y="2712720"/>
            <a:ext cx="382905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Facial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Emotion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Graph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655133-943C-C9F3-E301-5350DB7CF5A1}"/>
              </a:ext>
            </a:extLst>
          </p:cNvPr>
          <p:cNvSpPr/>
          <p:nvPr/>
        </p:nvSpPr>
        <p:spPr>
          <a:xfrm>
            <a:off x="12120354" y="2944475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8D6A32-1D8B-4504-C8A5-F6EBBC0CD0B3}"/>
              </a:ext>
            </a:extLst>
          </p:cNvPr>
          <p:cNvSpPr txBox="1"/>
          <p:nvPr/>
        </p:nvSpPr>
        <p:spPr>
          <a:xfrm>
            <a:off x="12913198" y="2364760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Algorithms</a:t>
            </a:r>
            <a:endParaRPr lang="en-US" sz="2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AFD91-2410-577E-9D50-F9A42C94CF7B}"/>
              </a:ext>
            </a:extLst>
          </p:cNvPr>
          <p:cNvSpPr txBox="1"/>
          <p:nvPr/>
        </p:nvSpPr>
        <p:spPr>
          <a:xfrm>
            <a:off x="12638514" y="3195935"/>
            <a:ext cx="382905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Convolutional Neural Network (CNN)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Decision Tree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Weighted scoring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     CNN architectures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VGG-Face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Google </a:t>
            </a:r>
            <a:r>
              <a:rPr lang="en-US" sz="2400" err="1"/>
              <a:t>Facenet</a:t>
            </a:r>
            <a:endParaRPr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/>
              <a:t>OpenFace</a:t>
            </a:r>
            <a:endParaRPr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/>
              <a:t>ResNet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1C769AD8-8B14-3483-0CF2-305B58E8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31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" y="-49670"/>
            <a:ext cx="8480322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81594" y="2388270"/>
            <a:ext cx="1603336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Obsessive-Compulsive Disorder(OCD) is a chronic psychiatric condition characterized by persistent intrusive thoughts (obsessions) and repetitive behaviors (compulsions).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It affects approximately 2-3% of the population and significantly impairs daily functioning and quality of life.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Traditional ERP therapy is effective but limited by accessibility and engagement challenges.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A comprehensive OCD ERP tool with advanced biometric monitoring and AI-driven therapeutic interventions has been identified as a valuable resource for enhancing the accessibility and effectiveness of obsessive-compulsive disorder treatment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8989" y="973757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13D24600-4102-3051-5753-EB3A8511B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2765F6CB-856B-9FF0-F53F-46B5AE4682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FE1D28E8-BAE0-2460-A4C9-BB9588D0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27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System, Personal, and Software Specification Requirement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C818B-6CC4-E37A-96B8-9AE24F9C21D3}"/>
              </a:ext>
            </a:extLst>
          </p:cNvPr>
          <p:cNvSpPr/>
          <p:nvPr/>
        </p:nvSpPr>
        <p:spPr>
          <a:xfrm>
            <a:off x="353958" y="1965961"/>
            <a:ext cx="5821680" cy="7222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D9DE7-9104-EB81-7023-E4EF46547579}"/>
              </a:ext>
            </a:extLst>
          </p:cNvPr>
          <p:cNvSpPr txBox="1"/>
          <p:nvPr/>
        </p:nvSpPr>
        <p:spPr>
          <a:xfrm>
            <a:off x="506358" y="2100927"/>
            <a:ext cx="55016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	 </a:t>
            </a:r>
            <a:r>
              <a:rPr lang="en-US" sz="2400" u="sng"/>
              <a:t>Functional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Display appropriate image/video based on the OCD sub type and severity of the patient.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Capture accurate anxiety/stress level using emotion detection during the therapy.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Capture the patient self-reported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Calculate the weighted anxiety score accurately using facial expression data and user input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Generate the anxiety graph using the weighted anxiety score.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Analyze anxiety graphs of the patient.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69EFE-AB8A-F84D-69C4-0581564B4121}"/>
              </a:ext>
            </a:extLst>
          </p:cNvPr>
          <p:cNvSpPr/>
          <p:nvPr/>
        </p:nvSpPr>
        <p:spPr>
          <a:xfrm>
            <a:off x="6328038" y="1965961"/>
            <a:ext cx="5821680" cy="7222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E240-B38B-6CD9-F46A-DFDD185BB7F4}"/>
              </a:ext>
            </a:extLst>
          </p:cNvPr>
          <p:cNvSpPr txBox="1"/>
          <p:nvPr/>
        </p:nvSpPr>
        <p:spPr>
          <a:xfrm>
            <a:off x="6480438" y="2100927"/>
            <a:ext cx="55016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	</a:t>
            </a:r>
            <a:r>
              <a:rPr lang="en-US" sz="2400" u="sng"/>
              <a:t>Non-Functional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application should be reliable and efficient.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Interfaces should be user-friendly.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application should be compatible with different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Patient data must be secure.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results of VERP therapy must be accurate.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6D70-42A2-0270-71BA-AB6220ED72E2}"/>
              </a:ext>
            </a:extLst>
          </p:cNvPr>
          <p:cNvSpPr/>
          <p:nvPr/>
        </p:nvSpPr>
        <p:spPr>
          <a:xfrm>
            <a:off x="12440393" y="2026921"/>
            <a:ext cx="5371729" cy="3322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FCD74-63B4-EA08-26D2-B6DA3E02B5D4}"/>
              </a:ext>
            </a:extLst>
          </p:cNvPr>
          <p:cNvSpPr txBox="1"/>
          <p:nvPr/>
        </p:nvSpPr>
        <p:spPr>
          <a:xfrm>
            <a:off x="12532902" y="2081809"/>
            <a:ext cx="51867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u="sng"/>
              <a:t>Software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Vscode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MongoDB/</a:t>
            </a:r>
            <a:r>
              <a:rPr lang="en-US" sz="2400" err="1"/>
              <a:t>Mysql</a:t>
            </a:r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D548A6-6241-CBC4-56D0-4399C9831B03}"/>
              </a:ext>
            </a:extLst>
          </p:cNvPr>
          <p:cNvSpPr/>
          <p:nvPr/>
        </p:nvSpPr>
        <p:spPr>
          <a:xfrm>
            <a:off x="12455633" y="5836921"/>
            <a:ext cx="5371729" cy="3322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FFCAB-9969-239E-9ACD-98B32EFC99B6}"/>
              </a:ext>
            </a:extLst>
          </p:cNvPr>
          <p:cNvSpPr txBox="1"/>
          <p:nvPr/>
        </p:nvSpPr>
        <p:spPr>
          <a:xfrm>
            <a:off x="12548142" y="5891809"/>
            <a:ext cx="5186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u="sng"/>
              <a:t>Personal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Guidance of external supervisors to acquire knowledge of healthcare domain.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Data set to train the CNN model.</a:t>
            </a: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44BBF972-DE2C-AAEC-51E9-2923915D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957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70777" y="80658"/>
            <a:ext cx="15849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Work Breakdown Structure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 descr="A diagram of a therapy&#10;&#10;Description automatically generated">
            <a:extLst>
              <a:ext uri="{FF2B5EF4-FFF2-40B4-BE49-F238E27FC236}">
                <a16:creationId xmlns:a16="http://schemas.microsoft.com/office/drawing/2014/main" id="{25BC05D7-7186-5177-AA0A-DEE40BC98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26" y="1076250"/>
            <a:ext cx="13234161" cy="8379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5D807A7D-2152-95F0-F833-6C6599A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018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70777" y="80658"/>
            <a:ext cx="15849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Completion of the project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 descr="A screenshot of a project timeline&#10;&#10;Description automatically generated">
            <a:extLst>
              <a:ext uri="{FF2B5EF4-FFF2-40B4-BE49-F238E27FC236}">
                <a16:creationId xmlns:a16="http://schemas.microsoft.com/office/drawing/2014/main" id="{1DCBE14D-288A-BACD-2A16-2C758D58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20" y="1142374"/>
            <a:ext cx="13091160" cy="8099561"/>
          </a:xfrm>
          <a:prstGeom prst="rect">
            <a:avLst/>
          </a:prstGeom>
        </p:spPr>
      </p:pic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C9A80424-CE48-A062-5934-6303C4C9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078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33337" y="2041265"/>
            <a:ext cx="15031843" cy="652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457200" algn="l"/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[1] B. Pascual-Vera, M.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Roncero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G. Doron, and A.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Belloch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“Assisting relapse prevention in OCD using a novel mobile app–based intervention: A case report,”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Bulletin of the Menninger Clinic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82, no. 4, pp. 390–406, Dec. 2018,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https://doi.org/10.1521/bumc.2018.82.4.390.</a:t>
            </a:r>
          </a:p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[2] </a:t>
            </a:r>
            <a:r>
              <a:rPr lang="en-US" sz="2800" dirty="0"/>
              <a:t>M. </a:t>
            </a:r>
            <a:r>
              <a:rPr lang="en-US" sz="2800" dirty="0" err="1"/>
              <a:t>Gershkovich</a:t>
            </a:r>
            <a:r>
              <a:rPr lang="en-US" sz="2800" dirty="0"/>
              <a:t> et al., “Integrating exposure and response Prevention with a mobile app to treat Obsessive-Compulsive Disorder: Feasibility, Acceptability, and preliminary Effects,” Behavior Therapy, vol. 52, no. 2, pp. 394–405, Mar. 2021, </a:t>
            </a:r>
            <a:r>
              <a:rPr lang="en-US" sz="2800" dirty="0" err="1"/>
              <a:t>doi</a:t>
            </a:r>
            <a:r>
              <a:rPr lang="en-US" sz="2800" dirty="0"/>
              <a:t>: 10.1016/j.beth.2020.05.001.</a:t>
            </a:r>
          </a:p>
          <a:p>
            <a:pPr algn="l"/>
            <a:endParaRPr lang="en-US" sz="2800" dirty="0"/>
          </a:p>
          <a:p>
            <a:pPr marR="457200" algn="l"/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[3] T. D. Hull and K. Mahan, “A Study of Asynchronous Mobile-Enabled SMS Text Psychotherapy,”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Telemedicine journal and e-health : the official journal of the American Telemedicine Association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23, no. 3, pp. 240–247, 2017,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4"/>
              </a:rPr>
              <a:t>https://doi.org/10.1089/tmj.2016.0114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R="457200" algn="l"/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457200" algn="l"/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 E.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McIngvale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C.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Bakos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-Block, J. Hart, and P. S.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Bordnick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“Technology and Obsessive Compulsive Disorder: An Interactive Self-Help Website for OCD,”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Journal of Technology in Human Services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30, no. 2, pp. 128–136, Apr. 2012,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https://doi.org/10.1080/15228835.2012.699368.</a:t>
            </a:r>
            <a:endParaRPr lang="en-US" sz="32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53000" y="571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References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6E437-4C06-342C-9F7B-54FB0899992F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377F3-B466-69CA-258A-00FB3777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648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437717" y="7272875"/>
            <a:ext cx="850174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IT21234484 | Jayasinghe P.T.</a:t>
            </a:r>
            <a:endParaRPr lang="en-US" sz="4000" b="1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5352" y="604600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AI Supported Interactive Voice Assistant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 descr="A person in a blue suit&#10;&#10;Description automatically generated">
            <a:extLst>
              <a:ext uri="{FF2B5EF4-FFF2-40B4-BE49-F238E27FC236}">
                <a16:creationId xmlns:a16="http://schemas.microsoft.com/office/drawing/2014/main" id="{DCEE5ABC-095E-3DCE-D63B-0A718D5C0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85" y="2547279"/>
            <a:ext cx="4074115" cy="40741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84505E7E-D057-07F9-21FF-76F9718B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734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18552" y="2397994"/>
            <a:ext cx="139446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Combine conversational AI with real-time analysis of voice pitch fluctuations to deliver highly personalized interventions.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3000" y="571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Novelty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6E437-4C06-342C-9F7B-54FB0899992F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608301A-00D4-D70C-B93D-A30C230C371D}"/>
              </a:ext>
            </a:extLst>
          </p:cNvPr>
          <p:cNvSpPr/>
          <p:nvPr/>
        </p:nvSpPr>
        <p:spPr>
          <a:xfrm>
            <a:off x="4063146" y="3534641"/>
            <a:ext cx="8855412" cy="5506456"/>
          </a:xfrm>
          <a:custGeom>
            <a:avLst/>
            <a:gdLst/>
            <a:ahLst/>
            <a:cxnLst/>
            <a:rect l="l" t="t" r="r" b="b"/>
            <a:pathLst>
              <a:path w="8855412" h="5506456">
                <a:moveTo>
                  <a:pt x="0" y="0"/>
                </a:moveTo>
                <a:lnTo>
                  <a:pt x="8855412" y="0"/>
                </a:lnTo>
                <a:lnTo>
                  <a:pt x="8855412" y="5506456"/>
                </a:lnTo>
                <a:lnTo>
                  <a:pt x="0" y="5506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E58742F5-C104-6FF0-E1A1-84016452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858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"/>
            <a:ext cx="10353368" cy="10270410"/>
            <a:chOff x="0" y="14363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14363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 lIns="91440" tIns="45720" rIns="91440" bIns="45720" anchor="t"/>
            <a:lstStyle/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r>
                <a:rPr lang="en-US" sz="2000" dirty="0">
                  <a:latin typeface="Montserrat Heavy"/>
                  <a:cs typeface="Calibri"/>
                </a:rPr>
                <a:t>Stigma in Society</a:t>
              </a:r>
            </a:p>
            <a:p>
              <a:endParaRPr lang="en-US" dirty="0">
                <a:latin typeface="Montserrat Heavy"/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 dirty="0">
                  <a:ea typeface="+mn-lt"/>
                  <a:cs typeface="+mn-lt"/>
                </a:rPr>
                <a:t>Mental health disorders are often stigmatized, leading to fear of judgment or discrimination.</a:t>
              </a:r>
              <a:endParaRPr lang="en-US" sz="2000" dirty="0"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 dirty="0">
                  <a:ea typeface="+mn-lt"/>
                  <a:cs typeface="+mn-lt"/>
                </a:rPr>
                <a:t>This stigma prevents many from openly discussing their struggles or seeking help, worsening their condition over time.</a:t>
              </a:r>
            </a:p>
            <a:p>
              <a:pPr marL="285750" indent="-285750">
                <a:buFont typeface="Arial"/>
                <a:buChar char="•"/>
              </a:pPr>
              <a:endParaRPr lang="en-US" sz="2000" dirty="0">
                <a:ea typeface="+mn-lt"/>
                <a:cs typeface="+mn-lt"/>
              </a:endParaRPr>
            </a:p>
            <a:p>
              <a:r>
                <a:rPr lang="en-US" sz="2000" dirty="0">
                  <a:latin typeface="Montserrat Heavy"/>
                  <a:cs typeface="Calibri"/>
                </a:rPr>
                <a:t>Reluctance to Seek Help</a:t>
              </a:r>
            </a:p>
            <a:p>
              <a:endParaRPr lang="en-US" sz="2000" dirty="0">
                <a:latin typeface="Montserrat Heavy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 dirty="0"/>
                <a:t>Concerns about being labeled or misunderstood result in a hesitation to pursue traditional therapy.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/>
                <a:t>Cultural pressures and misconceptions around mental health reinforce the idea that seeking help is a sign of weakness.</a:t>
              </a:r>
              <a:endParaRPr lang="en-US" sz="2000" dirty="0">
                <a:ea typeface="+mn-lt"/>
                <a:cs typeface="+mn-lt"/>
              </a:endParaRPr>
            </a:p>
            <a:p>
              <a:endParaRPr lang="en-US" sz="2000" dirty="0">
                <a:cs typeface="Calibri"/>
              </a:endParaRPr>
            </a:p>
            <a:p>
              <a:r>
                <a:rPr lang="en-US" sz="2000" dirty="0">
                  <a:latin typeface="Montserrat Heavy"/>
                  <a:cs typeface="Calibri"/>
                </a:rPr>
                <a:t>Geographical Barriers</a:t>
              </a:r>
            </a:p>
            <a:p>
              <a:endParaRPr lang="en-US" sz="2000" dirty="0">
                <a:latin typeface="Montserrat Heavy"/>
                <a:cs typeface="Calibri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Access to mental health services is severely limited in rural and remote areas, where traveling to see a therapist can be impractical or impossible.</a:t>
              </a:r>
              <a:endParaRPr lang="en-US" sz="2000" dirty="0">
                <a:latin typeface="Montserrat Heavy"/>
                <a:cs typeface="Calibri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These geographical challenges create a significant gap in mental health care for those living in underserved regions.</a:t>
              </a:r>
              <a:endParaRPr lang="en-US" sz="2000" dirty="0">
                <a:latin typeface="Montserrat Heavy"/>
                <a:cs typeface="Calibri"/>
              </a:endParaRPr>
            </a:p>
            <a:p>
              <a:endParaRPr lang="en-US" sz="2000" dirty="0">
                <a:cs typeface="Calibri"/>
              </a:endParaRPr>
            </a:p>
            <a:p>
              <a:endParaRPr lang="en-US" dirty="0">
                <a:cs typeface="Calibri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925932" y="218330"/>
            <a:ext cx="12115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837AC-C21A-69C6-3561-FD791C4235F0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6D13A013-A130-B10D-1CD1-0B2203BF0B82}"/>
              </a:ext>
            </a:extLst>
          </p:cNvPr>
          <p:cNvSpPr/>
          <p:nvPr/>
        </p:nvSpPr>
        <p:spPr>
          <a:xfrm>
            <a:off x="10971053" y="1381473"/>
            <a:ext cx="5836460" cy="6844226"/>
          </a:xfrm>
          <a:custGeom>
            <a:avLst/>
            <a:gdLst/>
            <a:ahLst/>
            <a:cxnLst/>
            <a:rect l="l" t="t" r="r" b="b"/>
            <a:pathLst>
              <a:path w="8199674" h="8229600">
                <a:moveTo>
                  <a:pt x="0" y="0"/>
                </a:moveTo>
                <a:lnTo>
                  <a:pt x="8199674" y="0"/>
                </a:lnTo>
                <a:lnTo>
                  <a:pt x="81996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1F8319-511D-83A5-44CD-63E6CF5B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31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017059" y="272984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Gap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E44078-2D5C-1119-04AC-3CC0F3BFD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430"/>
              </p:ext>
            </p:extLst>
          </p:nvPr>
        </p:nvGraphicFramePr>
        <p:xfrm>
          <a:off x="1142136" y="1889643"/>
          <a:ext cx="15279328" cy="58812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29135">
                  <a:extLst>
                    <a:ext uri="{9D8B030D-6E8A-4147-A177-3AD203B41FA5}">
                      <a16:colId xmlns:a16="http://schemas.microsoft.com/office/drawing/2014/main" val="2152275303"/>
                    </a:ext>
                  </a:extLst>
                </a:gridCol>
                <a:gridCol w="2012934">
                  <a:extLst>
                    <a:ext uri="{9D8B030D-6E8A-4147-A177-3AD203B41FA5}">
                      <a16:colId xmlns:a16="http://schemas.microsoft.com/office/drawing/2014/main" val="3702233798"/>
                    </a:ext>
                  </a:extLst>
                </a:gridCol>
                <a:gridCol w="1969174">
                  <a:extLst>
                    <a:ext uri="{9D8B030D-6E8A-4147-A177-3AD203B41FA5}">
                      <a16:colId xmlns:a16="http://schemas.microsoft.com/office/drawing/2014/main" val="2976043999"/>
                    </a:ext>
                  </a:extLst>
                </a:gridCol>
                <a:gridCol w="1947293">
                  <a:extLst>
                    <a:ext uri="{9D8B030D-6E8A-4147-A177-3AD203B41FA5}">
                      <a16:colId xmlns:a16="http://schemas.microsoft.com/office/drawing/2014/main" val="4070286567"/>
                    </a:ext>
                  </a:extLst>
                </a:gridCol>
                <a:gridCol w="1991053">
                  <a:extLst>
                    <a:ext uri="{9D8B030D-6E8A-4147-A177-3AD203B41FA5}">
                      <a16:colId xmlns:a16="http://schemas.microsoft.com/office/drawing/2014/main" val="2994602391"/>
                    </a:ext>
                  </a:extLst>
                </a:gridCol>
                <a:gridCol w="2129739">
                  <a:extLst>
                    <a:ext uri="{9D8B030D-6E8A-4147-A177-3AD203B41FA5}">
                      <a16:colId xmlns:a16="http://schemas.microsoft.com/office/drawing/2014/main" val="337069685"/>
                    </a:ext>
                  </a:extLst>
                </a:gridCol>
              </a:tblGrid>
              <a:tr h="1218555">
                <a:tc>
                  <a:txBody>
                    <a:bodyPr/>
                    <a:lstStyle/>
                    <a:p>
                      <a:r>
                        <a:rPr lang="en-US" sz="280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Proposed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Woebot</a:t>
                      </a:r>
                      <a:r>
                        <a:rPr lang="en-US" sz="2800" dirty="0"/>
                        <a:t>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Wysa</a:t>
                      </a:r>
                      <a:r>
                        <a:rPr lang="en-US" sz="2800" dirty="0"/>
                        <a:t>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Replika</a:t>
                      </a:r>
                      <a:r>
                        <a:rPr lang="en-US" sz="2800" dirty="0"/>
                        <a:t>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Youper</a:t>
                      </a:r>
                      <a:r>
                        <a:rPr lang="en-US" sz="2800" dirty="0"/>
                        <a:t>[4]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81469"/>
                  </a:ext>
                </a:extLst>
              </a:tr>
              <a:tr h="765009">
                <a:tc>
                  <a:txBody>
                    <a:bodyPr/>
                    <a:lstStyle/>
                    <a:p>
                      <a:r>
                        <a:rPr lang="en-US" sz="2800"/>
                        <a:t>Dynamic Questionnaires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23851"/>
                  </a:ext>
                </a:extLst>
              </a:tr>
              <a:tr h="752167">
                <a:tc>
                  <a:txBody>
                    <a:bodyPr/>
                    <a:lstStyle/>
                    <a:p>
                      <a:r>
                        <a:rPr lang="en-US" sz="2800" dirty="0"/>
                        <a:t>Context-aware 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438296"/>
                  </a:ext>
                </a:extLst>
              </a:tr>
              <a:tr h="835844">
                <a:tc>
                  <a:txBody>
                    <a:bodyPr/>
                    <a:lstStyle/>
                    <a:p>
                      <a:r>
                        <a:rPr lang="en-US" sz="2800" dirty="0"/>
                        <a:t>ERP Therapy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778121"/>
                  </a:ext>
                </a:extLst>
              </a:tr>
              <a:tr h="839449">
                <a:tc>
                  <a:txBody>
                    <a:bodyPr/>
                    <a:lstStyle/>
                    <a:p>
                      <a:r>
                        <a:rPr lang="en-US" sz="2800" dirty="0"/>
                        <a:t>Patient Progress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✔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18238"/>
                  </a:ext>
                </a:extLst>
              </a:tr>
              <a:tr h="738740">
                <a:tc>
                  <a:txBody>
                    <a:bodyPr/>
                    <a:lstStyle/>
                    <a:p>
                      <a:r>
                        <a:rPr lang="en-US" sz="2800" dirty="0"/>
                        <a:t>Personalized Therapy 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✔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5963"/>
                  </a:ext>
                </a:extLst>
              </a:tr>
              <a:tr h="731489">
                <a:tc>
                  <a:txBody>
                    <a:bodyPr/>
                    <a:lstStyle/>
                    <a:p>
                      <a:r>
                        <a:rPr lang="en-US" sz="2800"/>
                        <a:t>Data Privacy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74243"/>
                  </a:ext>
                </a:extLst>
              </a:tr>
            </a:tbl>
          </a:graphicData>
        </a:graphic>
      </p:graphicFrame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7A42D0B-4A0E-A35B-04D7-369286F5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3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2180" y="1492275"/>
            <a:ext cx="8115300" cy="7982504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8989" y="4102402"/>
            <a:ext cx="707570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AI supported Interactive Voice Assistant enhance accessibility and personalization of ERP therapy for OCD patients?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835" y="218112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E5E477A5-2937-DA56-7397-CE330C2B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4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873320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86213" y="190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594" y="3003959"/>
            <a:ext cx="7075704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Implementation of an AI-Supported Interactive Voice Assistant for ERP Therapy in OCD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11212296" y="1207808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1012501" y="1838686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212296" y="1930891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102137" y="2382272"/>
            <a:ext cx="877414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Conduct ERP Therapy Sessions for OCD Subtypes.</a:t>
            </a: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Appropriate Therapeutic Responses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Utilize patient input to dynamically generate and provide personalized therapeutic responses during the therapy session.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Voice Pitch Fluctuations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Implement voice analysis algorithms to monitor pitch fluctuations, providing real-time assessment of the patient's emotional state during therapy.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Evaluate Patient Progress and Emotional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BB8DF-3349-F979-4C1A-2157FD189578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AC07466E-0A9D-59F1-71E2-C9AC87E5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56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16383" y="1637293"/>
            <a:ext cx="7754708" cy="7726509"/>
          </a:xfrm>
          <a:custGeom>
            <a:avLst/>
            <a:gdLst/>
            <a:ahLst/>
            <a:cxnLst/>
            <a:rect l="l" t="t" r="r" b="b"/>
            <a:pathLst>
              <a:path w="7754708" h="7726509">
                <a:moveTo>
                  <a:pt x="0" y="0"/>
                </a:moveTo>
                <a:lnTo>
                  <a:pt x="7754707" y="0"/>
                </a:lnTo>
                <a:lnTo>
                  <a:pt x="7754707" y="7726509"/>
                </a:lnTo>
                <a:lnTo>
                  <a:pt x="0" y="7726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1500000">
            <a:off x="-2345279" y="8679571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48989" y="973757"/>
            <a:ext cx="751494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69" y="2521974"/>
            <a:ext cx="81312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AI and voice analysis improve the identification of OCD presence, subtypes and severity levels?</a:t>
            </a: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In what ways can biometric data and machine learning algorithms be used to create tailored ERP therapy plans for individual patients?</a:t>
            </a: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AI-supported Interactive Voice Assistant(IVA) increase patient engagement and accessibility to ERP therapy, particularly for those with logistical or psychological barriers?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D741DB3-5920-10A3-5E64-68F6F06A0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3C343D2B-CDAD-E20F-05AB-C0E02B61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5F0AB2-74E0-6E72-9EE7-ADCEAA2F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1" name="Picture 10" descr="A diagram of a process">
            <a:extLst>
              <a:ext uri="{FF2B5EF4-FFF2-40B4-BE49-F238E27FC236}">
                <a16:creationId xmlns:a16="http://schemas.microsoft.com/office/drawing/2014/main" id="{2BE8C598-552D-58CE-C7B1-B2F342BE8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3" y="1353623"/>
            <a:ext cx="17890433" cy="7477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3D4A9B14-E4A7-051F-561E-33FD7B0A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FEF-9DB5-0F6A-2062-98D13096D81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021934-F515-42B6-DC80-E647ED812BF8}"/>
              </a:ext>
            </a:extLst>
          </p:cNvPr>
          <p:cNvSpPr/>
          <p:nvPr/>
        </p:nvSpPr>
        <p:spPr>
          <a:xfrm>
            <a:off x="914400" y="2887979"/>
            <a:ext cx="4735086" cy="58585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66258-BB49-D75B-AECA-31B7EC8232DA}"/>
              </a:ext>
            </a:extLst>
          </p:cNvPr>
          <p:cNvSpPr txBox="1"/>
          <p:nvPr/>
        </p:nvSpPr>
        <p:spPr>
          <a:xfrm>
            <a:off x="1707244" y="230826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85165-BEE3-D303-D033-72939C8E7286}"/>
              </a:ext>
            </a:extLst>
          </p:cNvPr>
          <p:cNvSpPr txBox="1"/>
          <p:nvPr/>
        </p:nvSpPr>
        <p:spPr>
          <a:xfrm>
            <a:off x="1432560" y="2567732"/>
            <a:ext cx="382905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React 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Flask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NodeJs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MongoDb</a:t>
            </a:r>
            <a:r>
              <a:rPr lang="en-US" sz="2800" dirty="0"/>
              <a:t>/</a:t>
            </a:r>
            <a:r>
              <a:rPr lang="en-US" sz="2800" dirty="0" err="1"/>
              <a:t>Mysql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Vscode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</a:t>
            </a:r>
            <a:r>
              <a:rPr lang="en-US" sz="2800" dirty="0" err="1"/>
              <a:t>Colab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Librosa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Praat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TensorFlow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080179-5CCC-BA89-530A-DA5F37A9C91C}"/>
              </a:ext>
            </a:extLst>
          </p:cNvPr>
          <p:cNvSpPr/>
          <p:nvPr/>
        </p:nvSpPr>
        <p:spPr>
          <a:xfrm>
            <a:off x="6416040" y="2461260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C04B7-4798-8519-1FDC-04034AD39D5D}"/>
              </a:ext>
            </a:extLst>
          </p:cNvPr>
          <p:cNvSpPr txBox="1"/>
          <p:nvPr/>
        </p:nvSpPr>
        <p:spPr>
          <a:xfrm>
            <a:off x="7178404" y="188154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C0C461-0A30-FCBC-96DD-0B5309C11239}"/>
              </a:ext>
            </a:extLst>
          </p:cNvPr>
          <p:cNvSpPr txBox="1"/>
          <p:nvPr/>
        </p:nvSpPr>
        <p:spPr>
          <a:xfrm>
            <a:off x="6949440" y="2712720"/>
            <a:ext cx="38290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Voice Pitch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Keyword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3074F0-1FAB-0635-DD48-C75F3D4F134D}"/>
              </a:ext>
            </a:extLst>
          </p:cNvPr>
          <p:cNvSpPr/>
          <p:nvPr/>
        </p:nvSpPr>
        <p:spPr>
          <a:xfrm>
            <a:off x="12120354" y="2944475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6EF7A-6A44-EEE7-413A-04704D4D1965}"/>
              </a:ext>
            </a:extLst>
          </p:cNvPr>
          <p:cNvSpPr txBox="1"/>
          <p:nvPr/>
        </p:nvSpPr>
        <p:spPr>
          <a:xfrm>
            <a:off x="12913198" y="2364760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Algorithms</a:t>
            </a:r>
            <a:endParaRPr lang="en-US" sz="24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C68C90-204D-15BF-85C2-82E5EAE98B77}"/>
              </a:ext>
            </a:extLst>
          </p:cNvPr>
          <p:cNvSpPr txBox="1"/>
          <p:nvPr/>
        </p:nvSpPr>
        <p:spPr>
          <a:xfrm>
            <a:off x="12638514" y="3195935"/>
            <a:ext cx="38290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Logistic Regression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Decision Tree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Matching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B768D062-06BD-DF82-B7F6-684441D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78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45572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System, Personal, and Software Specification Requirement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AB230-5FA7-339E-39F2-EB8119D88907}"/>
              </a:ext>
            </a:extLst>
          </p:cNvPr>
          <p:cNvSpPr/>
          <p:nvPr/>
        </p:nvSpPr>
        <p:spPr>
          <a:xfrm>
            <a:off x="353958" y="1965961"/>
            <a:ext cx="5821680" cy="7222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271BF5-9879-E06D-B2B9-91479142FE12}"/>
              </a:ext>
            </a:extLst>
          </p:cNvPr>
          <p:cNvSpPr txBox="1"/>
          <p:nvPr/>
        </p:nvSpPr>
        <p:spPr>
          <a:xfrm>
            <a:off x="506358" y="2100927"/>
            <a:ext cx="550164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 </a:t>
            </a:r>
            <a:r>
              <a:rPr lang="en-US" sz="2400" b="1" u="sng" dirty="0"/>
              <a:t>Functional Requirements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‘</a:t>
            </a:r>
            <a:r>
              <a:rPr lang="en-US" sz="2400" dirty="0" err="1"/>
              <a:t>pyaudio</a:t>
            </a:r>
            <a:r>
              <a:rPr lang="en-US" sz="2400" dirty="0"/>
              <a:t>’ to capture audio input from patients for real-time analysis and conversational AI Integration.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a supervised learning model to identify OCD-related keywords from transcribed 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Utilize the Logistic Regression algorithm for precise keyword identification.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pitch fluctuations to assess emotional state and behavioral insights during therapy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 a comprehensive database of therapist dialogues and anticipated patient responses.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and implement a matching algorithm to pair identified keywords and emotional states with suitable therapeutic responses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668AF-5DA1-6EFB-E2F8-0E6BA35D3B40}"/>
              </a:ext>
            </a:extLst>
          </p:cNvPr>
          <p:cNvSpPr/>
          <p:nvPr/>
        </p:nvSpPr>
        <p:spPr>
          <a:xfrm>
            <a:off x="6328038" y="1965961"/>
            <a:ext cx="5821680" cy="7222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4F8FAA-D725-994A-6993-54463D254DB8}"/>
              </a:ext>
            </a:extLst>
          </p:cNvPr>
          <p:cNvSpPr txBox="1"/>
          <p:nvPr/>
        </p:nvSpPr>
        <p:spPr>
          <a:xfrm>
            <a:off x="6480438" y="2100927"/>
            <a:ext cx="55016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</a:t>
            </a:r>
            <a:r>
              <a:rPr lang="en-US" sz="2400" b="1" u="sng" dirty="0"/>
              <a:t>Non-Functional Requirements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seamless processing of audio data and keyword identification with minimal latency.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Implement a robust and user-friendly interface that allows easy interaction between the IVA and patients.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scalability to support a growing number of users and expanding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strong data encryption and compliance with GDPR, HIPAA, and other regulations for handling sensitive patient information.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919204-3E3D-E878-EA05-C55D5EB38D0D}"/>
              </a:ext>
            </a:extLst>
          </p:cNvPr>
          <p:cNvSpPr/>
          <p:nvPr/>
        </p:nvSpPr>
        <p:spPr>
          <a:xfrm>
            <a:off x="12440393" y="2026921"/>
            <a:ext cx="5371729" cy="3322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64B70-655F-7F67-29E9-270A4EDF5336}"/>
              </a:ext>
            </a:extLst>
          </p:cNvPr>
          <p:cNvSpPr txBox="1"/>
          <p:nvPr/>
        </p:nvSpPr>
        <p:spPr>
          <a:xfrm>
            <a:off x="12532902" y="2081809"/>
            <a:ext cx="518671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                </a:t>
            </a:r>
            <a:r>
              <a:rPr lang="en-US" sz="2400" b="1" u="sng" dirty="0"/>
              <a:t>Software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Flask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React Native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Librosa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Praat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Google </a:t>
            </a:r>
            <a:r>
              <a:rPr lang="en-US" sz="2400" dirty="0" err="1"/>
              <a:t>Colab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NLTK, scikit-learn, </a:t>
            </a:r>
            <a:r>
              <a:rPr lang="en-US" sz="2400" dirty="0" err="1"/>
              <a:t>Gensim</a:t>
            </a:r>
            <a:r>
              <a:rPr lang="en-US" sz="2400" dirty="0"/>
              <a:t>, </a:t>
            </a:r>
            <a:r>
              <a:rPr lang="en-US" sz="2400" dirty="0" err="1"/>
              <a:t>TextBlob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11FF53-041E-4B60-7B2A-628A23DFECE4}"/>
              </a:ext>
            </a:extLst>
          </p:cNvPr>
          <p:cNvSpPr/>
          <p:nvPr/>
        </p:nvSpPr>
        <p:spPr>
          <a:xfrm>
            <a:off x="12409913" y="5595482"/>
            <a:ext cx="5371729" cy="35928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BB8B95-F5EC-EAD5-562C-E6F0E38FE50E}"/>
              </a:ext>
            </a:extLst>
          </p:cNvPr>
          <p:cNvSpPr txBox="1"/>
          <p:nvPr/>
        </p:nvSpPr>
        <p:spPr>
          <a:xfrm>
            <a:off x="12532902" y="5684797"/>
            <a:ext cx="51867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b="1" u="sng"/>
              <a:t>Personal requirements</a:t>
            </a:r>
            <a:endParaRPr 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Dr. Roshan Fernando: Psychiatrist guiding the overall research project, providing insights into OCD diagnosis and treatment methodologies.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Ms. </a:t>
            </a:r>
            <a:r>
              <a:rPr lang="en-US" sz="2400" err="1"/>
              <a:t>Sandaru</a:t>
            </a:r>
            <a:r>
              <a:rPr lang="en-US" sz="2400"/>
              <a:t> Fernando: Psychologist assisting in the development of the dataset and providing expertise in psychological assessment.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BE37478-C472-2C01-B08F-2156E749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85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70777" y="80658"/>
            <a:ext cx="15849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Work Breakdown Structure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B971B-F159-CBC6-D6DE-32E58BED3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486356"/>
            <a:ext cx="10895990" cy="8171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8C7AF962-B00C-2979-37D5-0B69F959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612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70777" y="80658"/>
            <a:ext cx="15849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Completion of the project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23CC2-ECB0-7F6C-F94E-090C422BB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809" y="1486357"/>
            <a:ext cx="10865511" cy="8149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5E26C724-5AD3-FD28-21AD-3A7328AAF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8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3118667" y="8251193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8988" y="1759252"/>
            <a:ext cx="16289331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/>
              <a:t>[1] </a:t>
            </a:r>
            <a:r>
              <a:rPr lang="en-US" sz="3200" dirty="0" err="1"/>
              <a:t>Woebot</a:t>
            </a:r>
            <a:r>
              <a:rPr lang="en-US" sz="3200" dirty="0"/>
              <a:t>: A mental health chatbot that offers support for anxiety and depression but lacks specialized OCD treatment and ERP integration. [Online]. Available: </a:t>
            </a:r>
            <a:r>
              <a:rPr lang="en-US" sz="3200" dirty="0">
                <a:hlinkClick r:id="rId4"/>
              </a:rPr>
              <a:t>https://woebothealth.com</a:t>
            </a:r>
            <a:r>
              <a:rPr lang="en-US" sz="3200" dirty="0"/>
              <a:t>. [Accessed: Jan. 20, 2024].</a:t>
            </a:r>
          </a:p>
          <a:p>
            <a:endParaRPr lang="en-US" sz="3200" dirty="0"/>
          </a:p>
          <a:p>
            <a:r>
              <a:rPr lang="en-US" sz="3200" dirty="0"/>
              <a:t>[2] </a:t>
            </a:r>
            <a:r>
              <a:rPr lang="en-US" sz="3200" dirty="0" err="1"/>
              <a:t>Wysa</a:t>
            </a:r>
            <a:r>
              <a:rPr lang="en-US" sz="3200" dirty="0"/>
              <a:t>: An AI-powered mental health app with conversational capabilities, focusing on generalized anxiety and mood management but not tailored for OCD or ERP. [Online]. Available: </a:t>
            </a:r>
            <a:r>
              <a:rPr lang="en-US" sz="3200" dirty="0">
                <a:hlinkClick r:id="rId5"/>
              </a:rPr>
              <a:t>https://wysa.io</a:t>
            </a:r>
            <a:r>
              <a:rPr lang="en-US" sz="3200" dirty="0"/>
              <a:t>. [Accessed: Jan. 20, 2024].</a:t>
            </a:r>
          </a:p>
          <a:p>
            <a:endParaRPr lang="en-US" sz="3200" dirty="0"/>
          </a:p>
          <a:p>
            <a:r>
              <a:rPr lang="en-US" sz="3200" dirty="0"/>
              <a:t>[3] </a:t>
            </a:r>
            <a:r>
              <a:rPr lang="en-US" sz="3200" dirty="0" err="1"/>
              <a:t>Replika</a:t>
            </a:r>
            <a:r>
              <a:rPr lang="en-US" sz="3200" dirty="0"/>
              <a:t>: A chatbot designed for companionship and support, offering personalized conversations but not specialized for therapeutic interventions like ERP. [Online]. Available: </a:t>
            </a:r>
            <a:r>
              <a:rPr lang="en-US" sz="3200" dirty="0">
                <a:hlinkClick r:id="rId6"/>
              </a:rPr>
              <a:t>https://replika.ai</a:t>
            </a:r>
            <a:r>
              <a:rPr lang="en-US" sz="3200" dirty="0"/>
              <a:t>. [Accessed: Jan. 20, 2024].</a:t>
            </a:r>
          </a:p>
          <a:p>
            <a:endParaRPr lang="en-US" sz="3200" dirty="0"/>
          </a:p>
          <a:p>
            <a:r>
              <a:rPr lang="en-US" sz="3200" dirty="0"/>
              <a:t>[4] </a:t>
            </a:r>
            <a:r>
              <a:rPr lang="en-US" sz="3200" dirty="0" err="1"/>
              <a:t>Youper</a:t>
            </a:r>
            <a:r>
              <a:rPr lang="en-US" sz="3200" dirty="0"/>
              <a:t>: An AI-powered emotional health assistant that tracks mood and offers CBT-based exercises but does not specifically focus on ERP for OCD. [Online]. Available: </a:t>
            </a:r>
            <a:r>
              <a:rPr lang="en-US" sz="3200" dirty="0">
                <a:hlinkClick r:id="rId7"/>
              </a:rPr>
              <a:t>https://www.youper.ai</a:t>
            </a:r>
            <a:r>
              <a:rPr lang="en-US" sz="3200" dirty="0"/>
              <a:t>. [Accessed: Jan. 20, 2024].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3000" y="571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References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6E437-4C06-342C-9F7B-54FB0899992F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6BA67E22-ADF5-2BF2-574E-9CA43116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081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98389" y="7803319"/>
            <a:ext cx="1249122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IT21209420 | </a:t>
            </a:r>
            <a:r>
              <a:rPr lang="en-US" sz="4000" b="1" spc="30" dirty="0" err="1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Mallawaarachchi</a:t>
            </a: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 D.E.H.</a:t>
            </a:r>
          </a:p>
          <a:p>
            <a:pPr algn="ctr">
              <a:lnSpc>
                <a:spcPts val="3600"/>
              </a:lnSpc>
            </a:pPr>
            <a:endParaRPr lang="en-US" sz="4000" b="1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5967" y="778904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AI-Enhanced Video Conferencing ERP Therapy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4827279" y="9616127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 descr="A person in a suit standing in front of a tree&#10;&#10;Description automatically generated">
            <a:extLst>
              <a:ext uri="{FF2B5EF4-FFF2-40B4-BE49-F238E27FC236}">
                <a16:creationId xmlns:a16="http://schemas.microsoft.com/office/drawing/2014/main" id="{00BE8697-FD05-288C-0F59-754AA44FE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82" y="3305485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F743ECA-25C8-F605-6864-93EFAE42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17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11356848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 lIns="91440" tIns="45720" rIns="91440" bIns="45720" anchor="t"/>
            <a:lstStyle/>
            <a:p>
              <a:endParaRPr lang="en-US" sz="2800"/>
            </a:p>
            <a:p>
              <a:endParaRPr lang="en-US" sz="2800">
                <a:ea typeface="Calibri"/>
                <a:cs typeface="Calibri"/>
              </a:endParaRPr>
            </a:p>
            <a:p>
              <a:endParaRPr lang="en-US" sz="2800">
                <a:ea typeface="Calibri"/>
                <a:cs typeface="Calibri"/>
              </a:endParaRPr>
            </a:p>
            <a:p>
              <a:endParaRPr lang="en-US" sz="2800">
                <a:ea typeface="Calibri"/>
                <a:cs typeface="Calibri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925932" y="218330"/>
            <a:ext cx="12115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668B21E-5E33-5EE2-294C-514F0A4A2ECC}"/>
              </a:ext>
            </a:extLst>
          </p:cNvPr>
          <p:cNvSpPr/>
          <p:nvPr/>
        </p:nvSpPr>
        <p:spPr>
          <a:xfrm>
            <a:off x="11955341" y="3018018"/>
            <a:ext cx="5654174" cy="3210893"/>
          </a:xfrm>
          <a:custGeom>
            <a:avLst/>
            <a:gdLst/>
            <a:ahLst/>
            <a:cxnLst/>
            <a:rect l="l" t="t" r="r" b="b"/>
            <a:pathLst>
              <a:path w="9018472" h="5394686">
                <a:moveTo>
                  <a:pt x="0" y="0"/>
                </a:moveTo>
                <a:lnTo>
                  <a:pt x="9018472" y="0"/>
                </a:lnTo>
                <a:lnTo>
                  <a:pt x="9018472" y="5394686"/>
                </a:lnTo>
                <a:lnTo>
                  <a:pt x="0" y="5394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EE192-A439-1872-69B1-DC43286C0111}"/>
              </a:ext>
            </a:extLst>
          </p:cNvPr>
          <p:cNvSpPr txBox="1"/>
          <p:nvPr/>
        </p:nvSpPr>
        <p:spPr>
          <a:xfrm>
            <a:off x="1018308" y="1439367"/>
            <a:ext cx="9606061" cy="82176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on OCD</a:t>
            </a:r>
          </a:p>
          <a:p>
            <a:pPr>
              <a:buClr>
                <a:srgbClr val="F9AD6F"/>
              </a:buClr>
            </a:pPr>
            <a:endParaRPr lang="en-US" sz="2800">
              <a:cs typeface="Calibri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Traditional ERP therapy for OCD needs a lot of time and specialized care, making it hard for many people to access.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Stigma around mental health makes people hesitant to seek help, which worsens their symptoms</a:t>
            </a:r>
            <a:r>
              <a:rPr lang="en-US" sz="2800"/>
              <a:t>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>
              <a:cs typeface="Calibri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the Study</a:t>
            </a:r>
            <a:endParaRPr lang="en-US" sz="4800" b="1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  <a:p>
            <a:endParaRPr lang="en-US" sz="20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AI-enhanced video conferencing can make ERP therapy more accessible and offer personalized, real-time care.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Using biometric analysis, this method can better monitor anxiety and stress levels, improving treatment results.</a:t>
            </a:r>
            <a:endParaRPr lang="en-US" sz="2800">
              <a:ea typeface="Calibri"/>
              <a:cs typeface="Calibri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35C88-E459-3172-AD0B-265E6C7D88AD}"/>
              </a:ext>
            </a:extLst>
          </p:cNvPr>
          <p:cNvSpPr txBox="1"/>
          <p:nvPr/>
        </p:nvSpPr>
        <p:spPr>
          <a:xfrm>
            <a:off x="4370079" y="9762783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FBA243C-7F47-50BD-A3AF-B5763CCD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451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017059" y="272984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Gap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9944F6-4F47-1749-219E-4BF3774BA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345251"/>
              </p:ext>
            </p:extLst>
          </p:nvPr>
        </p:nvGraphicFramePr>
        <p:xfrm>
          <a:off x="1148016" y="2057340"/>
          <a:ext cx="15279328" cy="60342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29135">
                  <a:extLst>
                    <a:ext uri="{9D8B030D-6E8A-4147-A177-3AD203B41FA5}">
                      <a16:colId xmlns:a16="http://schemas.microsoft.com/office/drawing/2014/main" val="2152275303"/>
                    </a:ext>
                  </a:extLst>
                </a:gridCol>
                <a:gridCol w="2012934">
                  <a:extLst>
                    <a:ext uri="{9D8B030D-6E8A-4147-A177-3AD203B41FA5}">
                      <a16:colId xmlns:a16="http://schemas.microsoft.com/office/drawing/2014/main" val="3702233798"/>
                    </a:ext>
                  </a:extLst>
                </a:gridCol>
                <a:gridCol w="1969174">
                  <a:extLst>
                    <a:ext uri="{9D8B030D-6E8A-4147-A177-3AD203B41FA5}">
                      <a16:colId xmlns:a16="http://schemas.microsoft.com/office/drawing/2014/main" val="2976043999"/>
                    </a:ext>
                  </a:extLst>
                </a:gridCol>
                <a:gridCol w="1947293">
                  <a:extLst>
                    <a:ext uri="{9D8B030D-6E8A-4147-A177-3AD203B41FA5}">
                      <a16:colId xmlns:a16="http://schemas.microsoft.com/office/drawing/2014/main" val="4070286567"/>
                    </a:ext>
                  </a:extLst>
                </a:gridCol>
                <a:gridCol w="1991053">
                  <a:extLst>
                    <a:ext uri="{9D8B030D-6E8A-4147-A177-3AD203B41FA5}">
                      <a16:colId xmlns:a16="http://schemas.microsoft.com/office/drawing/2014/main" val="2994602391"/>
                    </a:ext>
                  </a:extLst>
                </a:gridCol>
                <a:gridCol w="2129739">
                  <a:extLst>
                    <a:ext uri="{9D8B030D-6E8A-4147-A177-3AD203B41FA5}">
                      <a16:colId xmlns:a16="http://schemas.microsoft.com/office/drawing/2014/main" val="337069685"/>
                    </a:ext>
                  </a:extLst>
                </a:gridCol>
              </a:tblGrid>
              <a:tr h="1218555">
                <a:tc>
                  <a:txBody>
                    <a:bodyPr/>
                    <a:lstStyle/>
                    <a:p>
                      <a:r>
                        <a:rPr lang="en-US" sz="280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Proposed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/>
                        <a:t>Zoom for Healthcare</a:t>
                      </a:r>
                    </a:p>
                    <a:p>
                      <a:pPr algn="l"/>
                      <a:r>
                        <a:rPr lang="en-US" sz="2800"/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Doxy.me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Talkspace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Lark </a:t>
                      </a:r>
                    </a:p>
                    <a:p>
                      <a:r>
                        <a:rPr lang="en-US" sz="2800"/>
                        <a:t>Health[4]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81469"/>
                  </a:ext>
                </a:extLst>
              </a:tr>
              <a:tr h="765009">
                <a:tc>
                  <a:txBody>
                    <a:bodyPr/>
                    <a:lstStyle/>
                    <a:p>
                      <a:r>
                        <a:rPr lang="en-US" sz="2800"/>
                        <a:t>Real-time Video Conferencing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23851"/>
                  </a:ext>
                </a:extLst>
              </a:tr>
              <a:tr h="752167">
                <a:tc>
                  <a:txBody>
                    <a:bodyPr/>
                    <a:lstStyle/>
                    <a:p>
                      <a:r>
                        <a:rPr lang="en-US" sz="2800"/>
                        <a:t>AI-based Biometric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✓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438296"/>
                  </a:ext>
                </a:extLst>
              </a:tr>
              <a:tr h="835844">
                <a:tc>
                  <a:txBody>
                    <a:bodyPr/>
                    <a:lstStyle/>
                    <a:p>
                      <a:r>
                        <a:rPr lang="en-US" sz="2800"/>
                        <a:t>Emotion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778121"/>
                  </a:ext>
                </a:extLst>
              </a:tr>
              <a:tr h="839449">
                <a:tc>
                  <a:txBody>
                    <a:bodyPr/>
                    <a:lstStyle/>
                    <a:p>
                      <a:r>
                        <a:rPr lang="en-US" sz="2800"/>
                        <a:t>Session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18238"/>
                  </a:ext>
                </a:extLst>
              </a:tr>
              <a:tr h="738740">
                <a:tc>
                  <a:txBody>
                    <a:bodyPr/>
                    <a:lstStyle/>
                    <a:p>
                      <a:r>
                        <a:rPr lang="en-US" sz="2800"/>
                        <a:t>Predictive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5963"/>
                  </a:ext>
                </a:extLst>
              </a:tr>
              <a:tr h="731489">
                <a:tc>
                  <a:txBody>
                    <a:bodyPr/>
                    <a:lstStyle/>
                    <a:p>
                      <a:r>
                        <a:rPr lang="en-US" sz="2800"/>
                        <a:t>Focus on Mental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742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D390A6-6092-5894-462B-6A1387FEDD8B}"/>
              </a:ext>
            </a:extLst>
          </p:cNvPr>
          <p:cNvSpPr txBox="1"/>
          <p:nvPr/>
        </p:nvSpPr>
        <p:spPr>
          <a:xfrm>
            <a:off x="4626111" y="9683613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EE4517-900B-ABA8-800D-EA7335A9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95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15216" y="2515501"/>
            <a:ext cx="5229527" cy="5255997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49670"/>
            <a:ext cx="11338560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9835" y="218112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27350-1854-84B1-B8F0-15655137AA3E}"/>
              </a:ext>
            </a:extLst>
          </p:cNvPr>
          <p:cNvSpPr txBox="1"/>
          <p:nvPr/>
        </p:nvSpPr>
        <p:spPr>
          <a:xfrm>
            <a:off x="279835" y="1150651"/>
            <a:ext cx="1083926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  <a:p>
            <a:endParaRPr lang="en-US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does AI video therapy help OCD patients access treatment better than in-person therapy?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effective is AI video therapy in reducing OCD symptoms?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do patients feel about using AI video therapy? Is it easy and acceptable?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Questions</a:t>
            </a:r>
          </a:p>
          <a:p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does biometric analysis help track and improve outcomes in AI video therapy?</a:t>
            </a:r>
          </a:p>
          <a:p>
            <a:pPr>
              <a:buClr>
                <a:srgbClr val="F9AD6F"/>
              </a:buClr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What are the cost differences between AI video therapy and traditional methods for patients and providers?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6E33A-4FB4-F447-2423-6831A3444870}"/>
              </a:ext>
            </a:extLst>
          </p:cNvPr>
          <p:cNvSpPr txBox="1"/>
          <p:nvPr/>
        </p:nvSpPr>
        <p:spPr>
          <a:xfrm>
            <a:off x="4827279" y="9723785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4DF5D1EE-045E-BFB6-96DA-4DD1337A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97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2748" y="2300871"/>
            <a:ext cx="836561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Develop an Exposure and Response Prevention(ERP) Therapy tool for patients suffering from OCD.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9144000" y="1207808"/>
            <a:ext cx="9144000" cy="723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2197064" y="1894539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378551" y="1949855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496189" y="2258729"/>
            <a:ext cx="8429063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enhance the diagnosis and understanding of OCD subtypes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develop personalized and adaptive ERP therapy plans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create AI-supported Interactive Voice Assistant(IVA)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enable remote and real-time monitoring of therapy sessions</a:t>
            </a:r>
          </a:p>
        </p:txBody>
      </p: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149D1954-B9D6-771B-0677-4C48B7697D2C}"/>
              </a:ext>
            </a:extLst>
          </p:cNvPr>
          <p:cNvSpPr/>
          <p:nvPr/>
        </p:nvSpPr>
        <p:spPr>
          <a:xfrm>
            <a:off x="2421919" y="3747868"/>
            <a:ext cx="6318399" cy="5200540"/>
          </a:xfrm>
          <a:custGeom>
            <a:avLst/>
            <a:gdLst/>
            <a:ahLst/>
            <a:cxnLst/>
            <a:rect l="l" t="t" r="r" b="b"/>
            <a:pathLst>
              <a:path w="8766689" h="6790199">
                <a:moveTo>
                  <a:pt x="0" y="0"/>
                </a:moveTo>
                <a:lnTo>
                  <a:pt x="8766689" y="0"/>
                </a:lnTo>
                <a:lnTo>
                  <a:pt x="8766689" y="6790199"/>
                </a:lnTo>
                <a:lnTo>
                  <a:pt x="0" y="6790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D951959A-CE97-C1A3-418D-E9568BA0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04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01924" y="-6538"/>
            <a:ext cx="8905775" cy="10293538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86213" y="190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5313" y="2426179"/>
            <a:ext cx="729136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3200" b="1" i="0" u="none" strike="noStrike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Develop an AI-Enhanced Video Conferencing ERP Therapy tool to facilitate more accessible, personalized, and effective OCD treatment.</a:t>
            </a:r>
            <a:endParaRPr lang="en-US" sz="3200" b="1" spc="30">
              <a:solidFill>
                <a:srgbClr val="7D533B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11212296" y="1207808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1012501" y="1838686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212296" y="1930891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10800573" y="4036188"/>
            <a:ext cx="707570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 lang="en-US" sz="3000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ACE00CB4-7747-CE8D-3367-C5CE1D0F6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357" y="2410592"/>
            <a:ext cx="8563760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/>
              <a:buChar char="v"/>
              <a:tabLst/>
            </a:pPr>
            <a:r>
              <a:rPr kumimoji="0" lang="en-US" sz="3200" b="1">
                <a:latin typeface="Calibri"/>
                <a:ea typeface="Calibri"/>
                <a:cs typeface="Calibri"/>
              </a:rPr>
              <a:t>Real-time Biometric Detection:</a:t>
            </a:r>
            <a:r>
              <a:rPr kumimoji="0" lang="en-US" sz="3200">
                <a:latin typeface="Calibri"/>
                <a:ea typeface="Calibri"/>
                <a:cs typeface="Calibri"/>
              </a:rPr>
              <a:t> Implement AI models to capture and analyze facial features for anxiety and stress detection during therapy.</a:t>
            </a:r>
            <a:endParaRPr kumimoji="0" lang="en-US">
              <a:ea typeface="Calibri"/>
              <a:cs typeface="Calibri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/>
              <a:buChar char="v"/>
              <a:tabLst/>
            </a:pPr>
            <a:r>
              <a:rPr kumimoji="0" lang="en-US" sz="3200" b="1">
                <a:latin typeface="Calibri"/>
                <a:ea typeface="Calibri"/>
                <a:cs typeface="Calibri"/>
              </a:rPr>
              <a:t>Seamless Video Conferencing:</a:t>
            </a:r>
            <a:r>
              <a:rPr kumimoji="0" lang="en-US" sz="3200">
                <a:latin typeface="Calibri"/>
                <a:ea typeface="Calibri"/>
                <a:cs typeface="Calibri"/>
              </a:rPr>
              <a:t> Develop a </a:t>
            </a:r>
            <a:r>
              <a:rPr lang="en-US" sz="3200">
                <a:latin typeface="Calibri"/>
                <a:ea typeface="Calibri"/>
                <a:cs typeface="Calibri"/>
              </a:rPr>
              <a:t>   </a:t>
            </a:r>
            <a:r>
              <a:rPr kumimoji="0" lang="en-US" sz="3200">
                <a:latin typeface="Calibri"/>
                <a:ea typeface="Calibri"/>
                <a:cs typeface="Calibri"/>
              </a:rPr>
              <a:t>platform for uninterrupted audio-video communication between patients and therapists</a:t>
            </a:r>
            <a:r>
              <a:rPr lang="en-US" sz="3200">
                <a:latin typeface="Calibri"/>
                <a:ea typeface="Calibri"/>
                <a:cs typeface="Calibri"/>
              </a:rPr>
              <a:t>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/>
              <a:buChar char="v"/>
            </a:pPr>
            <a:r>
              <a:rPr kumimoji="0" lang="en-US" sz="3200" b="1">
                <a:latin typeface="Calibri"/>
                <a:ea typeface="Calibri"/>
                <a:cs typeface="Calibri"/>
              </a:rPr>
              <a:t>Session Analytics: </a:t>
            </a:r>
            <a:r>
              <a:rPr kumimoji="0" lang="en-US" sz="3200">
                <a:latin typeface="Calibri"/>
                <a:ea typeface="Calibri"/>
                <a:cs typeface="Calibri"/>
              </a:rPr>
              <a:t>Provide detailed session metrics and predictive analytics to monitor patient progress.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/>
              <a:buChar char="v"/>
            </a:pPr>
            <a:r>
              <a:rPr kumimoji="0" lang="en-US" sz="3200" b="1">
                <a:latin typeface="Calibri"/>
                <a:ea typeface="Calibri"/>
                <a:cs typeface="Calibri"/>
              </a:rPr>
              <a:t>Enhanced Feedback: </a:t>
            </a:r>
            <a:r>
              <a:rPr kumimoji="0" lang="en-US" sz="3200">
                <a:latin typeface="Calibri"/>
                <a:ea typeface="Calibri"/>
                <a:cs typeface="Calibri"/>
              </a:rPr>
              <a:t>Display critical facial expressions alongside live video for accurate therapist assessment. </a:t>
            </a:r>
            <a:endParaRPr lang="en-US" sz="3200">
              <a:latin typeface="Calibri"/>
              <a:ea typeface="Calibri"/>
              <a:cs typeface="Calibri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/>
              <a:buChar char="v"/>
            </a:pPr>
            <a:endParaRPr lang="en-US" sz="3200">
              <a:latin typeface="Calibri"/>
              <a:ea typeface="Calibri"/>
              <a:cs typeface="Calibri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/>
              <a:buChar char="v"/>
              <a:tabLst/>
            </a:pPr>
            <a:endParaRPr lang="en-US" sz="3200">
              <a:latin typeface="Calibri"/>
              <a:ea typeface="Calibri"/>
              <a:cs typeface="Calibri"/>
            </a:endParaRPr>
          </a:p>
        </p:txBody>
      </p:sp>
      <p:pic>
        <p:nvPicPr>
          <p:cNvPr id="19" name="Picture 18" descr="A person and person holding a large piece of wood&#10;&#10;Description automatically generated">
            <a:extLst>
              <a:ext uri="{FF2B5EF4-FFF2-40B4-BE49-F238E27FC236}">
                <a16:creationId xmlns:a16="http://schemas.microsoft.com/office/drawing/2014/main" id="{BBB6F4B2-67D6-5469-1F97-47809C7EB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64" y="4036188"/>
            <a:ext cx="4376946" cy="4376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70BA25-1958-A5F0-EE7A-5A3DC8EAC04C}"/>
              </a:ext>
            </a:extLst>
          </p:cNvPr>
          <p:cNvSpPr txBox="1"/>
          <p:nvPr/>
        </p:nvSpPr>
        <p:spPr>
          <a:xfrm>
            <a:off x="4827279" y="9675549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16991F42-BD62-787C-CAF7-332C3280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14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A4F25-ED55-D5FA-09DC-6F000E523300}"/>
              </a:ext>
            </a:extLst>
          </p:cNvPr>
          <p:cNvSpPr txBox="1"/>
          <p:nvPr/>
        </p:nvSpPr>
        <p:spPr>
          <a:xfrm>
            <a:off x="4827279" y="9594847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IT21209420 </a:t>
            </a:r>
            <a:r>
              <a:rPr lang="en-US" sz="2400" b="1" dirty="0" err="1">
                <a:solidFill>
                  <a:srgbClr val="002060"/>
                </a:solidFill>
                <a:latin typeface="Proxima Nova" panose="020B0604020202020204" charset="0"/>
              </a:rPr>
              <a:t>Mallawaarachchi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 D.E.H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1" name="Picture 10" descr="A diagram of a person">
            <a:extLst>
              <a:ext uri="{FF2B5EF4-FFF2-40B4-BE49-F238E27FC236}">
                <a16:creationId xmlns:a16="http://schemas.microsoft.com/office/drawing/2014/main" id="{B306C55E-CCBB-C6AA-AB0A-CCABE96C4F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35" y="1299646"/>
            <a:ext cx="16189377" cy="8070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944A31B2-19E6-DD87-99CE-60D8982A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25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9144000" cy="1028700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1" y="148906"/>
            <a:ext cx="1351788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Novelty Feature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04BFD-9805-B828-9215-83A97BDC9B89}"/>
              </a:ext>
            </a:extLst>
          </p:cNvPr>
          <p:cNvSpPr txBox="1"/>
          <p:nvPr/>
        </p:nvSpPr>
        <p:spPr>
          <a:xfrm>
            <a:off x="640080" y="2435942"/>
            <a:ext cx="819912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3600"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Highlight critical biometric facial features on the doctor's screen and stress and anxiety levels to assess the patient’s emotional state accurately and efficiently.</a:t>
            </a: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3600"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Predict patient improvement based on previous session analytics and estimate the number of sessions required for the patient to become normal</a:t>
            </a:r>
            <a:endParaRPr lang="en-US" sz="3600" b="0" i="0">
              <a:solidFill>
                <a:srgbClr val="000000"/>
              </a:solidFill>
              <a:effectLst/>
            </a:endParaRPr>
          </a:p>
          <a:p>
            <a:pPr marL="571500" marR="0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3600" b="0" i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3600" b="0" i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3600"/>
          </a:p>
        </p:txBody>
      </p:sp>
      <p:pic>
        <p:nvPicPr>
          <p:cNvPr id="14" name="Picture 13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0F2CAAEF-2359-F419-ABBD-1C1784DC87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692" y="1339156"/>
            <a:ext cx="4029989" cy="3158504"/>
          </a:xfrm>
          <a:prstGeom prst="rect">
            <a:avLst/>
          </a:prstGeom>
        </p:spPr>
      </p:pic>
      <p:pic>
        <p:nvPicPr>
          <p:cNvPr id="16" name="Picture 15" descr="A diagram of a network&#10;&#10;Description automatically generated">
            <a:extLst>
              <a:ext uri="{FF2B5EF4-FFF2-40B4-BE49-F238E27FC236}">
                <a16:creationId xmlns:a16="http://schemas.microsoft.com/office/drawing/2014/main" id="{58AC82E2-D159-5DA7-6178-ED3AA4F033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833" y="5317412"/>
            <a:ext cx="7061574" cy="3630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5AE30-1BFF-D95B-B182-CF81915677C7}"/>
              </a:ext>
            </a:extLst>
          </p:cNvPr>
          <p:cNvSpPr txBox="1"/>
          <p:nvPr/>
        </p:nvSpPr>
        <p:spPr>
          <a:xfrm>
            <a:off x="4827279" y="9767596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IT21209420 </a:t>
            </a:r>
            <a:r>
              <a:rPr lang="en-US" sz="2400" b="1" dirty="0" err="1">
                <a:solidFill>
                  <a:srgbClr val="002060"/>
                </a:solidFill>
                <a:latin typeface="Proxima Nova" panose="020B0604020202020204" charset="0"/>
              </a:rPr>
              <a:t>Mallawaarachchi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 D.E.H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E00648A-A447-D8CE-470C-4FCF7359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42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49793-69FD-0B0B-99C5-57157064E9AE}"/>
              </a:ext>
            </a:extLst>
          </p:cNvPr>
          <p:cNvSpPr/>
          <p:nvPr/>
        </p:nvSpPr>
        <p:spPr>
          <a:xfrm>
            <a:off x="1097280" y="2961132"/>
            <a:ext cx="4735086" cy="544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21A3E-D71C-B5CC-CD1A-6C6C76018258}"/>
              </a:ext>
            </a:extLst>
          </p:cNvPr>
          <p:cNvSpPr txBox="1"/>
          <p:nvPr/>
        </p:nvSpPr>
        <p:spPr>
          <a:xfrm>
            <a:off x="1890124" y="2381417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CBE70-57C4-A9B9-E692-65629293A32E}"/>
              </a:ext>
            </a:extLst>
          </p:cNvPr>
          <p:cNvSpPr txBox="1"/>
          <p:nvPr/>
        </p:nvSpPr>
        <p:spPr>
          <a:xfrm>
            <a:off x="1649912" y="3119515"/>
            <a:ext cx="38290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/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WebRTC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Node.js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socket.io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React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React Native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Python Flask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49366-7FC3-38A5-6B80-6233241D80CC}"/>
              </a:ext>
            </a:extLst>
          </p:cNvPr>
          <p:cNvSpPr/>
          <p:nvPr/>
        </p:nvSpPr>
        <p:spPr>
          <a:xfrm>
            <a:off x="6598920" y="2534412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695C0-BD9C-4C7F-C521-845AABC380E8}"/>
              </a:ext>
            </a:extLst>
          </p:cNvPr>
          <p:cNvSpPr txBox="1"/>
          <p:nvPr/>
        </p:nvSpPr>
        <p:spPr>
          <a:xfrm>
            <a:off x="7361284" y="1954697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7BE84-0FAE-BD13-0933-44892F15AEFF}"/>
              </a:ext>
            </a:extLst>
          </p:cNvPr>
          <p:cNvSpPr txBox="1"/>
          <p:nvPr/>
        </p:nvSpPr>
        <p:spPr>
          <a:xfrm>
            <a:off x="7115174" y="3031129"/>
            <a:ext cx="38290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Facial 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Emotion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Real-time Biometric      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Session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Data Visualization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328CC3-3D2D-71C4-1E0D-54F53AF0C7F6}"/>
              </a:ext>
            </a:extLst>
          </p:cNvPr>
          <p:cNvSpPr/>
          <p:nvPr/>
        </p:nvSpPr>
        <p:spPr>
          <a:xfrm>
            <a:off x="12303234" y="3017627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4C879-C16B-891F-7BE6-890DE806C4D5}"/>
              </a:ext>
            </a:extLst>
          </p:cNvPr>
          <p:cNvSpPr txBox="1"/>
          <p:nvPr/>
        </p:nvSpPr>
        <p:spPr>
          <a:xfrm>
            <a:off x="13096078" y="2437912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Algorithms</a:t>
            </a:r>
            <a:endParaRPr lang="en-US" sz="2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8D6A47-EE08-BE07-9456-36FE00BB3457}"/>
              </a:ext>
            </a:extLst>
          </p:cNvPr>
          <p:cNvSpPr txBox="1"/>
          <p:nvPr/>
        </p:nvSpPr>
        <p:spPr>
          <a:xfrm>
            <a:off x="12809038" y="3564005"/>
            <a:ext cx="3829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FaceNet</a:t>
            </a:r>
            <a:r>
              <a:rPr lang="en-US" sz="2400" dirty="0"/>
              <a:t>(CNN)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Dlib’s</a:t>
            </a:r>
            <a:r>
              <a:rPr lang="en-US" sz="2400" dirty="0"/>
              <a:t> Model(</a:t>
            </a:r>
            <a:r>
              <a:rPr lang="en-US" sz="2400" i="0" dirty="0">
                <a:solidFill>
                  <a:srgbClr val="051E50"/>
                </a:solidFill>
                <a:effectLst/>
                <a:latin typeface="proxima-nova"/>
              </a:rPr>
              <a:t>HOG and CNN)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Recurrent Neural Networks (RNNs) - LSTM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B85C9B-8819-C5F6-E19A-330049C570F0}"/>
              </a:ext>
            </a:extLst>
          </p:cNvPr>
          <p:cNvSpPr txBox="1"/>
          <p:nvPr/>
        </p:nvSpPr>
        <p:spPr>
          <a:xfrm>
            <a:off x="4827279" y="9632042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4AE2EA8-2B65-203B-3DD4-18BE89DE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362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Software, Personal, and Software Specification Requirement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EFC7A1-D62A-1D4F-5F4A-BD166BDD2950}"/>
              </a:ext>
            </a:extLst>
          </p:cNvPr>
          <p:cNvSpPr/>
          <p:nvPr/>
        </p:nvSpPr>
        <p:spPr>
          <a:xfrm>
            <a:off x="353958" y="1965961"/>
            <a:ext cx="5821680" cy="7222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3024C-1C40-0BE4-59B9-5A9175A3A41B}"/>
              </a:ext>
            </a:extLst>
          </p:cNvPr>
          <p:cNvSpPr txBox="1"/>
          <p:nvPr/>
        </p:nvSpPr>
        <p:spPr>
          <a:xfrm>
            <a:off x="506358" y="2100927"/>
            <a:ext cx="550164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	 </a:t>
            </a:r>
            <a:r>
              <a:rPr lang="en-US" sz="2400" b="1" u="sng"/>
              <a:t>Functional Requirements</a:t>
            </a:r>
          </a:p>
          <a:p>
            <a:endParaRPr 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Real-time biometric analysis results should be displayed accurately to the therapist.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Seamless audio-video communication should be maintained throughout therapy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Session analytics should provide detailed and accurate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Critical facial expressions and emotional states should be highlighted accurately for therapist monitoring.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52F35-0E1C-E8FA-0648-04B3774272BE}"/>
              </a:ext>
            </a:extLst>
          </p:cNvPr>
          <p:cNvSpPr/>
          <p:nvPr/>
        </p:nvSpPr>
        <p:spPr>
          <a:xfrm>
            <a:off x="6328038" y="1965961"/>
            <a:ext cx="5821680" cy="7222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52C9B-C852-A52C-80FC-1BD8638F55CD}"/>
              </a:ext>
            </a:extLst>
          </p:cNvPr>
          <p:cNvSpPr txBox="1"/>
          <p:nvPr/>
        </p:nvSpPr>
        <p:spPr>
          <a:xfrm>
            <a:off x="6480438" y="2100927"/>
            <a:ext cx="550164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	</a:t>
            </a:r>
            <a:r>
              <a:rPr lang="en-US" sz="2400" b="1" u="sng"/>
              <a:t>Non-Functional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Interfaces should be user-friendly and intuitive.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platform should be compatible with different mobile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application should be reliable and maintain high availability.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Results should have high accuracy in biometric analysis and emotion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platform should be efficient in processing and displaying real-time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5F736A-7244-5A90-FB0B-E8D68A7465FD}"/>
              </a:ext>
            </a:extLst>
          </p:cNvPr>
          <p:cNvSpPr/>
          <p:nvPr/>
        </p:nvSpPr>
        <p:spPr>
          <a:xfrm>
            <a:off x="12440393" y="2026921"/>
            <a:ext cx="5371729" cy="3322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B0452-6440-C7C7-EF09-4C157416DD75}"/>
              </a:ext>
            </a:extLst>
          </p:cNvPr>
          <p:cNvSpPr txBox="1"/>
          <p:nvPr/>
        </p:nvSpPr>
        <p:spPr>
          <a:xfrm>
            <a:off x="12532902" y="2081809"/>
            <a:ext cx="518671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b="1" u="sng"/>
              <a:t>Software requirements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WebRTC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Node.js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React Native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Python Flask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MongoDB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OpenCV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2A42CE-ABCF-78B1-598E-4FE5A3893AEF}"/>
              </a:ext>
            </a:extLst>
          </p:cNvPr>
          <p:cNvSpPr/>
          <p:nvPr/>
        </p:nvSpPr>
        <p:spPr>
          <a:xfrm>
            <a:off x="12409913" y="5595482"/>
            <a:ext cx="5371729" cy="35928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A29749-3543-D7F5-3BCB-EA420375070B}"/>
              </a:ext>
            </a:extLst>
          </p:cNvPr>
          <p:cNvSpPr txBox="1"/>
          <p:nvPr/>
        </p:nvSpPr>
        <p:spPr>
          <a:xfrm>
            <a:off x="12532902" y="5684797"/>
            <a:ext cx="51867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b="1" u="sng"/>
              <a:t>Personal requirements</a:t>
            </a:r>
            <a:endParaRPr 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Dr. Roshan Fernando: Psychiatrist guiding the overall research project, providing insights into OCD diagnosis and treatment methodologies.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Ms. </a:t>
            </a:r>
            <a:r>
              <a:rPr lang="en-US" sz="2400" err="1"/>
              <a:t>Sandaru</a:t>
            </a:r>
            <a:r>
              <a:rPr lang="en-US" sz="2400"/>
              <a:t> Fernando: Psychologist assisting in the development of the dataset and providing expertise in psychological assessment.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DB6622-892E-47AD-EBEE-CE33C3C44395}"/>
              </a:ext>
            </a:extLst>
          </p:cNvPr>
          <p:cNvSpPr txBox="1"/>
          <p:nvPr/>
        </p:nvSpPr>
        <p:spPr>
          <a:xfrm>
            <a:off x="4827279" y="9641285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31E9412-7363-EE2D-F440-3965C9AC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51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70777" y="80658"/>
            <a:ext cx="15849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Work Breakdown Structure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B6880-3894-4DC6-C6CD-E616A6A884FD}"/>
              </a:ext>
            </a:extLst>
          </p:cNvPr>
          <p:cNvSpPr txBox="1"/>
          <p:nvPr/>
        </p:nvSpPr>
        <p:spPr>
          <a:xfrm>
            <a:off x="4827279" y="9594847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1" name="Picture 10" descr="A diagram of a software company">
            <a:extLst>
              <a:ext uri="{FF2B5EF4-FFF2-40B4-BE49-F238E27FC236}">
                <a16:creationId xmlns:a16="http://schemas.microsoft.com/office/drawing/2014/main" id="{B64EBC1E-09CD-E6F5-B0B9-62845F4A9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984" y="1128525"/>
            <a:ext cx="11734032" cy="8029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2F6E149-69AB-AD3D-BC0F-7D80525D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42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E03CF-1DD5-E104-F950-DD61EBF928C1}"/>
              </a:ext>
            </a:extLst>
          </p:cNvPr>
          <p:cNvSpPr txBox="1"/>
          <p:nvPr/>
        </p:nvSpPr>
        <p:spPr>
          <a:xfrm>
            <a:off x="3889815" y="9658729"/>
            <a:ext cx="1050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IT21209420 </a:t>
            </a:r>
            <a:r>
              <a:rPr lang="en-US" sz="2400" b="1" dirty="0" err="1">
                <a:solidFill>
                  <a:srgbClr val="002060"/>
                </a:solidFill>
                <a:latin typeface="Proxima Nova" panose="020B0604020202020204" charset="0"/>
              </a:rPr>
              <a:t>Mallawaarachchi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 D.E.H | 24 – 25J – 046 </a:t>
            </a:r>
          </a:p>
        </p:txBody>
      </p:sp>
      <p:pic>
        <p:nvPicPr>
          <p:cNvPr id="11" name="Picture 10" descr="A screenshot of a project timeline&#10;&#10;Description automatically generated">
            <a:extLst>
              <a:ext uri="{FF2B5EF4-FFF2-40B4-BE49-F238E27FC236}">
                <a16:creationId xmlns:a16="http://schemas.microsoft.com/office/drawing/2014/main" id="{750E68BE-71AC-0C01-1C4E-2C1DE253B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23" y="348580"/>
            <a:ext cx="12191390" cy="9143543"/>
          </a:xfrm>
          <a:prstGeom prst="rect">
            <a:avLst/>
          </a:prstGeom>
        </p:spPr>
      </p:pic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33578056-AD20-2549-32FD-A5FC57C4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13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53000" y="571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References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63F12-5185-BE79-C6F4-571002F81C0F}"/>
              </a:ext>
            </a:extLst>
          </p:cNvPr>
          <p:cNvSpPr txBox="1"/>
          <p:nvPr/>
        </p:nvSpPr>
        <p:spPr>
          <a:xfrm>
            <a:off x="730045" y="1594989"/>
            <a:ext cx="16827909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[1] S. Domb, E. Manly, and D. Elman, “Pandemic patch-up: Using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Zoom</a:t>
            </a:r>
            <a:r>
              <a:rPr lang="en-US" sz="2800" b="0" i="0" baseline="300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TM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videoconferencing software to create a virtual teaching clinic,”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Canadian Family Physician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67, no. 1, pp. 65–68, Jan. 2021,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https://doi.org/10.46747/cfp.670165.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R="457200" algn="l"/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[2] 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T. Newlin, T. McCall, P.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Ottmar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B. Welch, and S.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Khairat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“Assessing the Satisfaction of Citizens Using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Teleconsent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Clinical Research,”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Iospress.nl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pp. 685–689, 2018,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https://doi.org/10.3233/978-1-61499-852-5-685.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[3] 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D. Darnell, M. D. </a:t>
            </a:r>
            <a:r>
              <a:rPr lang="en-US" sz="2800" b="0" i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Pullmann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T. D. Hull, S. Chen, and P. </a:t>
            </a:r>
            <a:r>
              <a:rPr lang="en-US" sz="2800" b="0" i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Areán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“Predictors of Disengagement and Symptom Improvement Among Adults With Depression Enrolled in </a:t>
            </a:r>
            <a:r>
              <a:rPr lang="en-US" sz="2800" b="0" i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Talkspace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a Technology-Mediated Psychotherapy Platform: Naturalistic Observational Study,” </a:t>
            </a:r>
            <a:r>
              <a:rPr lang="en-US" sz="2800" b="0" i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JMIR Formative Research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vol. 6, no. 6, p. e36521, Jun. 2022, </a:t>
            </a:r>
            <a:r>
              <a:rPr lang="en-US" sz="2800" b="0" i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: https://doi.org/10.2196/36521.</a:t>
            </a:r>
          </a:p>
          <a:p>
            <a:pPr marR="457200" algn="l"/>
            <a:endParaRPr lang="en-US" sz="2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4]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K. G. Lockwood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et al.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“Evaluating a New Digital App–Based Program for Heart Health: Feasibility and Acceptability Pilot Study,”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JMIR Formative Research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8, pp. e50446–e50446, May 2024,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https://doi.org/10.2196/50446.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R="457200" algn="l"/>
            <a:endParaRPr lang="en-US" sz="2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52FAD-3E91-FB83-F676-18AE876AFCCE}"/>
              </a:ext>
            </a:extLst>
          </p:cNvPr>
          <p:cNvSpPr txBox="1"/>
          <p:nvPr/>
        </p:nvSpPr>
        <p:spPr>
          <a:xfrm>
            <a:off x="4827279" y="9684472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3EE8BD1-ED88-C005-E366-A3540041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74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66108"/>
            <a:ext cx="10427110" cy="10336670"/>
            <a:chOff x="0" y="-7126"/>
            <a:chExt cx="402802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-7126"/>
              <a:ext cx="402802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2000" b="1" dirty="0">
                  <a:latin typeface="Montserrat Heavy" panose="020B0604020202020204" charset="0"/>
                </a:rPr>
                <a:t>Target Audience</a:t>
              </a:r>
            </a:p>
            <a:p>
              <a:endParaRPr lang="en-US" sz="2000" b="1" dirty="0"/>
            </a:p>
            <a:p>
              <a:r>
                <a:rPr lang="en-US" dirty="0"/>
                <a:t>1)Individuals with OCD</a:t>
              </a:r>
            </a:p>
            <a:p>
              <a:endParaRPr lang="en-US" dirty="0"/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dirty="0"/>
                <a:t>Demographics: Adults and adolescents diagnosed with OCD.</a:t>
              </a: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dirty="0"/>
                <a:t>Needs: Access to effective therapy, personalized treatment plans, and flexible therapy options.</a:t>
              </a: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dirty="0"/>
                <a:t>Pain Points: Stigma, geographical barriers, cost, and infrequent therapist availability.</a:t>
              </a:r>
            </a:p>
            <a:p>
              <a:endParaRPr lang="en-US" dirty="0"/>
            </a:p>
            <a:p>
              <a:r>
                <a:rPr lang="en-US" dirty="0"/>
                <a:t>2)Mental Health Professionals</a:t>
              </a:r>
            </a:p>
            <a:p>
              <a:endParaRPr lang="en-US" dirty="0"/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dirty="0" err="1"/>
                <a:t>Demographhics</a:t>
              </a:r>
              <a:r>
                <a:rPr lang="en-US" dirty="0"/>
                <a:t> :Therapists, psychologists, and psychiatrists specializing in OCD and related disorders.</a:t>
              </a: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dirty="0"/>
                <a:t>Needs: Tools for effective patient management, enhanced treatment delivery, and remote therapy capabilities.</a:t>
              </a: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dirty="0"/>
                <a:t>Pain Points: Limited time for each patient, difficulty in tracking progress, and need for scalable solutions.</a:t>
              </a:r>
            </a:p>
            <a:p>
              <a:endParaRPr lang="en-US" dirty="0"/>
            </a:p>
            <a:p>
              <a:r>
                <a:rPr lang="en-US" dirty="0"/>
                <a:t>3)Healthcare Institutions</a:t>
              </a:r>
            </a:p>
            <a:p>
              <a:endParaRPr lang="en-US" dirty="0"/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dirty="0"/>
                <a:t>Demographics :Clinics, hospitals, and mental health facilities.</a:t>
              </a: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dirty="0"/>
                <a:t>Needs: Integrated solutions for patient care, data management, and evidence-based treatment.</a:t>
              </a:r>
            </a:p>
            <a:p>
              <a:pPr marL="742950" lvl="1" indent="-285750">
                <a:buFont typeface="Wingdings" panose="05000000000000000000" pitchFamily="2" charset="2"/>
                <a:buChar char="v"/>
              </a:pPr>
              <a:r>
                <a:rPr lang="en-US" dirty="0"/>
                <a:t>Pain Points: Managing large patient volumes, integrating new technologies, and ensuring data privacy.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984174" y="394875"/>
            <a:ext cx="10319652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Supportive Information</a:t>
            </a:r>
          </a:p>
          <a:p>
            <a:pPr algn="ctr">
              <a:lnSpc>
                <a:spcPts val="6160"/>
              </a:lnSpc>
            </a:pPr>
            <a:r>
              <a:rPr lang="en-US" sz="5600" spc="84" dirty="0" err="1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Commerlization</a:t>
            </a:r>
            <a:endParaRPr lang="en-US" sz="5600" spc="84" dirty="0">
              <a:solidFill>
                <a:srgbClr val="3B6A7E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CCB08095-5394-50C5-AD47-0E1CB2F1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30930D-9842-72CE-F34B-FFB079EF166E}"/>
              </a:ext>
            </a:extLst>
          </p:cNvPr>
          <p:cNvSpPr txBox="1"/>
          <p:nvPr/>
        </p:nvSpPr>
        <p:spPr>
          <a:xfrm>
            <a:off x="10637023" y="2211318"/>
            <a:ext cx="8922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Heavy" panose="020B0604020202020204" charset="0"/>
              </a:rPr>
              <a:t>Marketplace</a:t>
            </a:r>
            <a:endParaRPr lang="en-US" sz="1800" b="1" dirty="0">
              <a:latin typeface="Montserrat Heavy" panose="020B0604020202020204" charset="0"/>
            </a:endParaRPr>
          </a:p>
          <a:p>
            <a:endParaRPr lang="en-US" sz="1800" b="1" dirty="0">
              <a:latin typeface="Montserrat Heavy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Mental Health Apps Market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Digital Therapy Solutions</a:t>
            </a:r>
          </a:p>
        </p:txBody>
      </p:sp>
      <p:sp>
        <p:nvSpPr>
          <p:cNvPr id="4" name="Freeform 4"/>
          <p:cNvSpPr/>
          <p:nvPr/>
        </p:nvSpPr>
        <p:spPr>
          <a:xfrm rot="-1500000">
            <a:off x="-1755345" y="8400785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895D7F-6DDF-0760-213A-0BC3EFE5D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023" y="4266674"/>
            <a:ext cx="6959600" cy="465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D86A620-D2FE-AE8E-5BE3-D44073B7C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5A91743-BFB2-0C0A-A928-F2E44BB4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16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984174" y="394875"/>
            <a:ext cx="10319652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Supportive Information</a:t>
            </a:r>
          </a:p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D86A620-D2FE-AE8E-5BE3-D44073B7C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CCB08095-5394-50C5-AD47-0E1CB2F1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E1B8C5-D5D0-43D8-FC01-921E36DA0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375401"/>
              </p:ext>
            </p:extLst>
          </p:nvPr>
        </p:nvGraphicFramePr>
        <p:xfrm>
          <a:off x="1932038" y="2241755"/>
          <a:ext cx="15043356" cy="7250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4452">
                  <a:extLst>
                    <a:ext uri="{9D8B030D-6E8A-4147-A177-3AD203B41FA5}">
                      <a16:colId xmlns:a16="http://schemas.microsoft.com/office/drawing/2014/main" val="3035931689"/>
                    </a:ext>
                  </a:extLst>
                </a:gridCol>
                <a:gridCol w="5014452">
                  <a:extLst>
                    <a:ext uri="{9D8B030D-6E8A-4147-A177-3AD203B41FA5}">
                      <a16:colId xmlns:a16="http://schemas.microsoft.com/office/drawing/2014/main" val="1221178855"/>
                    </a:ext>
                  </a:extLst>
                </a:gridCol>
                <a:gridCol w="5014452">
                  <a:extLst>
                    <a:ext uri="{9D8B030D-6E8A-4147-A177-3AD203B41FA5}">
                      <a16:colId xmlns:a16="http://schemas.microsoft.com/office/drawing/2014/main" val="2708216226"/>
                    </a:ext>
                  </a:extLst>
                </a:gridCol>
              </a:tblGrid>
              <a:tr h="550184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969595"/>
                  </a:ext>
                </a:extLst>
              </a:tr>
              <a:tr h="949633">
                <a:tc>
                  <a:txBody>
                    <a:bodyPr/>
                    <a:lstStyle/>
                    <a:p>
                      <a:r>
                        <a:rPr lang="en-US" dirty="0"/>
                        <a:t>Development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Salaries for developers, designers, and managers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300,000 (one-time)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27010"/>
                  </a:ext>
                </a:extLst>
              </a:tr>
              <a:tr h="949633">
                <a:tc>
                  <a:txBody>
                    <a:bodyPr/>
                    <a:lstStyle/>
                    <a:p>
                      <a:r>
                        <a:rPr lang="en-US" dirty="0"/>
                        <a:t>AI &amp; NLP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Licenses/subscriptions for AI and NLP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10,000 /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434210"/>
                  </a:ext>
                </a:extLst>
              </a:tr>
              <a:tr h="550184">
                <a:tc>
                  <a:txBody>
                    <a:bodyPr/>
                    <a:lstStyle/>
                    <a:p>
                      <a:r>
                        <a:rPr lang="en-US" dirty="0"/>
                        <a:t>Biometric Analysis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Tools and libraries for biometric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5,000 (one-time)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337567"/>
                  </a:ext>
                </a:extLst>
              </a:tr>
              <a:tr h="550184">
                <a:tc>
                  <a:txBody>
                    <a:bodyPr/>
                    <a:lstStyle/>
                    <a:p>
                      <a:r>
                        <a:rPr lang="en-US" dirty="0"/>
                        <a:t>Cloud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storage and computing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15,000 /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22626"/>
                  </a:ext>
                </a:extLst>
              </a:tr>
              <a:tr h="550184">
                <a:tc>
                  <a:txBody>
                    <a:bodyPr/>
                    <a:lstStyle/>
                    <a:p>
                      <a:r>
                        <a:rPr lang="en-US" dirty="0"/>
                        <a:t>App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Ongoing maintenance and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15,000 /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227819"/>
                  </a:ext>
                </a:extLst>
              </a:tr>
              <a:tr h="949633">
                <a:tc>
                  <a:txBody>
                    <a:bodyPr/>
                    <a:lstStyle/>
                    <a:p>
                      <a:r>
                        <a:rPr lang="en-US" dirty="0"/>
                        <a:t>Marketing &amp; Promotion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Digital advertising and promotional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25,000 /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664355"/>
                  </a:ext>
                </a:extLst>
              </a:tr>
              <a:tr h="550184">
                <a:tc>
                  <a:txBody>
                    <a:bodyPr/>
                    <a:lstStyle/>
                    <a:p>
                      <a:r>
                        <a:rPr lang="en-US" dirty="0"/>
                        <a:t>Customer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staff salaries and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20,000 /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352707"/>
                  </a:ext>
                </a:extLst>
              </a:tr>
              <a:tr h="550184">
                <a:tc>
                  <a:txBody>
                    <a:bodyPr/>
                    <a:lstStyle/>
                    <a:p>
                      <a:r>
                        <a:rPr lang="en-US" dirty="0"/>
                        <a:t>Compliance &amp;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privacy and security compliance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7,000 /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739851"/>
                  </a:ext>
                </a:extLst>
              </a:tr>
              <a:tr h="550184">
                <a:tc>
                  <a:txBody>
                    <a:bodyPr/>
                    <a:lstStyle/>
                    <a:p>
                      <a:r>
                        <a:rPr lang="en-US" dirty="0"/>
                        <a:t>Training &amp;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materials and user guides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4,000 (one-time)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687335"/>
                  </a:ext>
                </a:extLst>
              </a:tr>
              <a:tr h="550184">
                <a:tc>
                  <a:txBody>
                    <a:bodyPr/>
                    <a:lstStyle/>
                    <a:p>
                      <a:r>
                        <a:rPr lang="en-US" dirty="0"/>
                        <a:t>Research &amp;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Ongoing R&amp;D for feature improvements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 12,000 /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028870"/>
                  </a:ext>
                </a:extLst>
              </a:tr>
            </a:tbl>
          </a:graphicData>
        </a:graphic>
      </p:graphicFrame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D5815FB-F0CD-9012-2C94-3F9994F1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42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056238" y="145043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 Diagram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1" name="Picture 10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42E35635-EDD4-8671-3781-4F9E54A4C7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33" y="951187"/>
            <a:ext cx="12423396" cy="8557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9839E44-1BB1-7123-BF01-09EEC25A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197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606148" y="4293716"/>
            <a:ext cx="7075704" cy="8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D86A620-D2FE-AE8E-5BE3-D44073B7C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CCB08095-5394-50C5-AD47-0E1CB2F1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57BAB84-6707-940E-CFC3-E545C73B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60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6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9377916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115782" y="7272875"/>
            <a:ext cx="850174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IT21219498 | Vithanage C.S.</a:t>
            </a:r>
          </a:p>
          <a:p>
            <a:pPr algn="ctr">
              <a:lnSpc>
                <a:spcPts val="3600"/>
              </a:lnSpc>
            </a:pPr>
            <a:endParaRPr lang="en-US" sz="4000" b="1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5967" y="778904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Identify the presence, severity, and sub types of OCD in patients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pic>
        <p:nvPicPr>
          <p:cNvPr id="11" name="Picture 10" descr="A person in a red shirt">
            <a:extLst>
              <a:ext uri="{FF2B5EF4-FFF2-40B4-BE49-F238E27FC236}">
                <a16:creationId xmlns:a16="http://schemas.microsoft.com/office/drawing/2014/main" id="{E514E2A7-D844-8B0D-E6BE-A18257335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83" y="3313105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0622119F-6226-330A-A8F1-0061430B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20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10764982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24289" y="7995817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" y="279630"/>
            <a:ext cx="1076498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837AC-C21A-69C6-3561-FD791C4235F0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E52A9D65-AE68-BACB-B982-9BB0882BA20F}"/>
              </a:ext>
            </a:extLst>
          </p:cNvPr>
          <p:cNvSpPr/>
          <p:nvPr/>
        </p:nvSpPr>
        <p:spPr>
          <a:xfrm>
            <a:off x="11315432" y="2535382"/>
            <a:ext cx="6438577" cy="6618472"/>
          </a:xfrm>
          <a:custGeom>
            <a:avLst/>
            <a:gdLst/>
            <a:ahLst/>
            <a:cxnLst/>
            <a:rect l="l" t="t" r="r" b="b"/>
            <a:pathLst>
              <a:path w="8431501" h="7542361">
                <a:moveTo>
                  <a:pt x="0" y="0"/>
                </a:moveTo>
                <a:lnTo>
                  <a:pt x="8431501" y="0"/>
                </a:lnTo>
                <a:lnTo>
                  <a:pt x="8431501" y="7542361"/>
                </a:lnTo>
                <a:lnTo>
                  <a:pt x="0" y="7542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9B298-8578-FCC7-C536-6C79083FE3C8}"/>
              </a:ext>
            </a:extLst>
          </p:cNvPr>
          <p:cNvSpPr txBox="1"/>
          <p:nvPr/>
        </p:nvSpPr>
        <p:spPr>
          <a:xfrm>
            <a:off x="743283" y="1385918"/>
            <a:ext cx="9606061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on OCD</a:t>
            </a:r>
          </a:p>
          <a:p>
            <a:endParaRPr lang="en-US" sz="20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Obsessive-Compulsive Disorder (OCD) is a mental health condition characterized by unwanted and intrusive thoughts (obsessions) and repetitive behaviors (compulsions).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It affects individuals' daily functioning and quality of life.</a:t>
            </a: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the Study</a:t>
            </a:r>
          </a:p>
          <a:p>
            <a:endParaRPr lang="en-US" sz="20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Identifying the presence, severity, and sub-types of OCD can lead to better diagnosis, treatment, and understanding of the disorder.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Accurate assessment helps in providing tailored interventions and improving patient outcomes.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84F8F9F9-66CA-8BB0-79BD-B4B596A2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9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674942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1034" y="2320618"/>
            <a:ext cx="707570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7059" y="272984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Gap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8/8/2024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8AEA34F-46BC-A263-DFCE-8AAD60E66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181935"/>
              </p:ext>
            </p:extLst>
          </p:nvPr>
        </p:nvGraphicFramePr>
        <p:xfrm>
          <a:off x="1769808" y="2116488"/>
          <a:ext cx="15279328" cy="58812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29135">
                  <a:extLst>
                    <a:ext uri="{9D8B030D-6E8A-4147-A177-3AD203B41FA5}">
                      <a16:colId xmlns:a16="http://schemas.microsoft.com/office/drawing/2014/main" val="2152275303"/>
                    </a:ext>
                  </a:extLst>
                </a:gridCol>
                <a:gridCol w="2012934">
                  <a:extLst>
                    <a:ext uri="{9D8B030D-6E8A-4147-A177-3AD203B41FA5}">
                      <a16:colId xmlns:a16="http://schemas.microsoft.com/office/drawing/2014/main" val="3702233798"/>
                    </a:ext>
                  </a:extLst>
                </a:gridCol>
                <a:gridCol w="1969174">
                  <a:extLst>
                    <a:ext uri="{9D8B030D-6E8A-4147-A177-3AD203B41FA5}">
                      <a16:colId xmlns:a16="http://schemas.microsoft.com/office/drawing/2014/main" val="2976043999"/>
                    </a:ext>
                  </a:extLst>
                </a:gridCol>
                <a:gridCol w="1947293">
                  <a:extLst>
                    <a:ext uri="{9D8B030D-6E8A-4147-A177-3AD203B41FA5}">
                      <a16:colId xmlns:a16="http://schemas.microsoft.com/office/drawing/2014/main" val="4070286567"/>
                    </a:ext>
                  </a:extLst>
                </a:gridCol>
                <a:gridCol w="1991053">
                  <a:extLst>
                    <a:ext uri="{9D8B030D-6E8A-4147-A177-3AD203B41FA5}">
                      <a16:colId xmlns:a16="http://schemas.microsoft.com/office/drawing/2014/main" val="2994602391"/>
                    </a:ext>
                  </a:extLst>
                </a:gridCol>
                <a:gridCol w="2129739">
                  <a:extLst>
                    <a:ext uri="{9D8B030D-6E8A-4147-A177-3AD203B41FA5}">
                      <a16:colId xmlns:a16="http://schemas.microsoft.com/office/drawing/2014/main" val="337069685"/>
                    </a:ext>
                  </a:extLst>
                </a:gridCol>
              </a:tblGrid>
              <a:tr h="1218555">
                <a:tc>
                  <a:txBody>
                    <a:bodyPr/>
                    <a:lstStyle/>
                    <a:p>
                      <a:r>
                        <a:rPr lang="en-US" sz="280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Proposed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GGOC: OCD Relief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nOCD</a:t>
                      </a:r>
                      <a:r>
                        <a:rPr lang="en-US" sz="2800"/>
                        <a:t>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err="1"/>
                        <a:t>TalkSpace</a:t>
                      </a:r>
                      <a:r>
                        <a:rPr lang="en-US" sz="2800"/>
                        <a:t>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OCD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81469"/>
                  </a:ext>
                </a:extLst>
              </a:tr>
              <a:tr h="765009">
                <a:tc>
                  <a:txBody>
                    <a:bodyPr/>
                    <a:lstStyle/>
                    <a:p>
                      <a:r>
                        <a:rPr lang="en-US" sz="2800"/>
                        <a:t>Dynamic Questionnaires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23851"/>
                  </a:ext>
                </a:extLst>
              </a:tr>
              <a:tr h="752167">
                <a:tc>
                  <a:txBody>
                    <a:bodyPr/>
                    <a:lstStyle/>
                    <a:p>
                      <a:r>
                        <a:rPr lang="en-US" sz="2800"/>
                        <a:t>Explain OCD Episodes as Voice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438296"/>
                  </a:ext>
                </a:extLst>
              </a:tr>
              <a:tr h="835844">
                <a:tc>
                  <a:txBody>
                    <a:bodyPr/>
                    <a:lstStyle/>
                    <a:p>
                      <a:r>
                        <a:rPr lang="en-US" sz="2800"/>
                        <a:t>Keyword Detection in Voice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778121"/>
                  </a:ext>
                </a:extLst>
              </a:tr>
              <a:tr h="839449">
                <a:tc>
                  <a:txBody>
                    <a:bodyPr/>
                    <a:lstStyle/>
                    <a:p>
                      <a:r>
                        <a:rPr lang="en-US" sz="2800"/>
                        <a:t>Voice Pitch Fluctuation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18238"/>
                  </a:ext>
                </a:extLst>
              </a:tr>
              <a:tr h="738740">
                <a:tc>
                  <a:txBody>
                    <a:bodyPr/>
                    <a:lstStyle/>
                    <a:p>
                      <a:r>
                        <a:rPr lang="en-US" sz="2800"/>
                        <a:t>Accurate 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❌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5963"/>
                  </a:ext>
                </a:extLst>
              </a:tr>
              <a:tr h="731489">
                <a:tc>
                  <a:txBody>
                    <a:bodyPr/>
                    <a:lstStyle/>
                    <a:p>
                      <a:r>
                        <a:rPr lang="en-US" sz="2800"/>
                        <a:t>Data Privacy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74243"/>
                  </a:ext>
                </a:extLst>
              </a:tr>
            </a:tbl>
          </a:graphicData>
        </a:graphic>
      </p:graphicFrame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526DE94-EFBD-FFDB-39F1-CD242598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3" ma:contentTypeDescription="Create a new document." ma:contentTypeScope="" ma:versionID="82e70f973760d71ce5f1e502bb013d03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4d1e6b93f11312e598310e1d6362e66b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69095F-F1E6-41BD-A78C-481513571664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76fe0ef-39bb-4fce-9cdf-7c9e8210b2e0"/>
    <ds:schemaRef ds:uri="5df553c8-e375-43b0-8a4f-daf052bb1454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EF24F3B-C32D-4527-8BDC-4A528E477D7E}"/>
</file>

<file path=customXml/itemProps3.xml><?xml version="1.0" encoding="utf-8"?>
<ds:datastoreItem xmlns:ds="http://schemas.openxmlformats.org/officeDocument/2006/customXml" ds:itemID="{B35A1145-82F7-42B4-8341-2128A1495D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5210</Words>
  <Application>Microsoft Office PowerPoint</Application>
  <PresentationFormat>Custom</PresentationFormat>
  <Paragraphs>945</Paragraphs>
  <Slides>60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Montserrat Ultra-Bold</vt:lpstr>
      <vt:lpstr>Proxima Nova Bold</vt:lpstr>
      <vt:lpstr>Arial</vt:lpstr>
      <vt:lpstr>proxima-nova</vt:lpstr>
      <vt:lpstr>Calibri</vt:lpstr>
      <vt:lpstr>Aptos</vt:lpstr>
      <vt:lpstr>Proxima Nova</vt:lpstr>
      <vt:lpstr>Montserrat Heavy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Orange Brown Creative Online Medical Consultation Presentation</dc:title>
  <dc:creator>ASHEN</dc:creator>
  <cp:lastModifiedBy>Vithanage C.S. it21219498</cp:lastModifiedBy>
  <cp:revision>9</cp:revision>
  <dcterms:created xsi:type="dcterms:W3CDTF">2006-08-16T00:00:00Z</dcterms:created>
  <dcterms:modified xsi:type="dcterms:W3CDTF">2024-08-07T22:10:40Z</dcterms:modified>
  <dc:identifier>DAGM9RCXB2c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